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5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Chaplain Pat’s Scores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Self Assessment 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SRRS</c:v>
                </c:pt>
                <c:pt idx="1">
                  <c:v>State</c:v>
                </c:pt>
                <c:pt idx="2">
                  <c:v>Trait</c:v>
                </c:pt>
                <c:pt idx="3">
                  <c:v>Self-Comp</c:v>
                </c:pt>
                <c:pt idx="4">
                  <c:v>PTG</c:v>
                </c:pt>
                <c:pt idx="5">
                  <c:v>SISRI</c:v>
                </c:pt>
                <c:pt idx="6">
                  <c:v>CS</c:v>
                </c:pt>
                <c:pt idx="7">
                  <c:v>Burnout</c:v>
                </c:pt>
                <c:pt idx="8">
                  <c:v>CF</c:v>
                </c:pt>
                <c:pt idx="9">
                  <c:v>STS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2.2000000000000002</c:v>
                </c:pt>
                <c:pt idx="5">
                  <c:v>3.5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SRRS</c:v>
                </c:pt>
                <c:pt idx="1">
                  <c:v>State</c:v>
                </c:pt>
                <c:pt idx="2">
                  <c:v>Trait</c:v>
                </c:pt>
                <c:pt idx="3">
                  <c:v>Self-Comp</c:v>
                </c:pt>
                <c:pt idx="4">
                  <c:v>PTG</c:v>
                </c:pt>
                <c:pt idx="5">
                  <c:v>SISRI</c:v>
                </c:pt>
                <c:pt idx="6">
                  <c:v>CS</c:v>
                </c:pt>
                <c:pt idx="7">
                  <c:v>Burnout</c:v>
                </c:pt>
                <c:pt idx="8">
                  <c:v>CF</c:v>
                </c:pt>
                <c:pt idx="9">
                  <c:v>STS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SRRS</c:v>
                </c:pt>
                <c:pt idx="1">
                  <c:v>State</c:v>
                </c:pt>
                <c:pt idx="2">
                  <c:v>Trait</c:v>
                </c:pt>
                <c:pt idx="3">
                  <c:v>Self-Comp</c:v>
                </c:pt>
                <c:pt idx="4">
                  <c:v>PTG</c:v>
                </c:pt>
                <c:pt idx="5">
                  <c:v>SISRI</c:v>
                </c:pt>
                <c:pt idx="6">
                  <c:v>CS</c:v>
                </c:pt>
                <c:pt idx="7">
                  <c:v>Burnout</c:v>
                </c:pt>
                <c:pt idx="8">
                  <c:v>CF</c:v>
                </c:pt>
                <c:pt idx="9">
                  <c:v>STS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8028800"/>
        <c:axId val="38030336"/>
      </c:barChart>
      <c:catAx>
        <c:axId val="38028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Self Assessment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38030336"/>
        <c:crosses val="autoZero"/>
        <c:auto val="0"/>
        <c:lblAlgn val="ctr"/>
        <c:lblOffset val="100"/>
        <c:noMultiLvlLbl val="0"/>
      </c:catAx>
      <c:valAx>
        <c:axId val="38030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Score</a:t>
                </a:r>
                <a:r>
                  <a:rPr lang="en-US" baseline="0" dirty="0" smtClean="0"/>
                  <a:t> 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8028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7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4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2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8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1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5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2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EA42-6009-44E6-A1FD-A07BA1F3CCB0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32FED-8923-4641-81FF-55458953D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1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68850" y="304800"/>
            <a:ext cx="7406301" cy="5227711"/>
            <a:chOff x="366099" y="228507"/>
            <a:chExt cx="8242424" cy="6181818"/>
          </a:xfrm>
        </p:grpSpPr>
        <p:pic>
          <p:nvPicPr>
            <p:cNvPr id="2050" name="Picture 2" descr="C:\Users\Kathy Regan Figley\Desktop\CFE AMEDD 2013Sept\Chaplain Pat_Score Mandal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99" y="228507"/>
              <a:ext cx="8242424" cy="618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506111" y="512486"/>
              <a:ext cx="3962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31940" y="228507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Case Study: Chaplain Pat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1940" y="1828800"/>
            <a:ext cx="1801660" cy="3416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Due to high Compassion Fatigue Score, Pat also took the Secondary Traumatic Stress Scale.</a:t>
            </a:r>
          </a:p>
          <a:p>
            <a:r>
              <a:rPr lang="en-US" dirty="0" smtClean="0"/>
              <a:t>Results indicate need for further assessment by a professional.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08235"/>
              </p:ext>
            </p:extLst>
          </p:nvPr>
        </p:nvGraphicFramePr>
        <p:xfrm>
          <a:off x="6352225" y="4876800"/>
          <a:ext cx="2590800" cy="167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1676400"/>
              </a:tblGrid>
              <a:tr h="2628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Blue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Very Good Health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Green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Health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Yellow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At Risk for Injury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Orange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Injury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Very High Injury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59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hy Regan Figley\Desktop\CFE AMEDD 2013Sept\Chaplain Pat_Score Mand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047750"/>
            <a:ext cx="6350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91000" y="1257300"/>
            <a:ext cx="685800" cy="282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Callout 1"/>
          <p:cNvSpPr/>
          <p:nvPr/>
        </p:nvSpPr>
        <p:spPr>
          <a:xfrm rot="2503534">
            <a:off x="6023453" y="1904999"/>
            <a:ext cx="1295400" cy="83820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Callout 3"/>
          <p:cNvSpPr/>
          <p:nvPr/>
        </p:nvSpPr>
        <p:spPr>
          <a:xfrm>
            <a:off x="4876800" y="838200"/>
            <a:ext cx="1295400" cy="83820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Callout 4"/>
          <p:cNvSpPr/>
          <p:nvPr/>
        </p:nvSpPr>
        <p:spPr>
          <a:xfrm rot="6853523">
            <a:off x="5557487" y="5027743"/>
            <a:ext cx="1295400" cy="83820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 rot="3225041">
            <a:off x="6436263" y="3377853"/>
            <a:ext cx="1295400" cy="838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 flipH="1">
            <a:off x="2971799" y="816279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Callout 10"/>
          <p:cNvSpPr/>
          <p:nvPr/>
        </p:nvSpPr>
        <p:spPr>
          <a:xfrm rot="12912190" flipH="1">
            <a:off x="2544129" y="5050016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 rot="17514163" flipH="1">
            <a:off x="1534983" y="3512906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/>
          <p:cNvSpPr/>
          <p:nvPr/>
        </p:nvSpPr>
        <p:spPr>
          <a:xfrm rot="20165487" flipH="1">
            <a:off x="1785501" y="1783955"/>
            <a:ext cx="1380473" cy="83820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/>
          <p:cNvSpPr/>
          <p:nvPr/>
        </p:nvSpPr>
        <p:spPr>
          <a:xfrm rot="11360298" flipH="1">
            <a:off x="4072446" y="5553288"/>
            <a:ext cx="1380473" cy="83820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46160" y="816279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92782" y="4979252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8321" y="3276600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1.</a:t>
            </a:r>
          </a:p>
          <a:p>
            <a:r>
              <a:rPr lang="en-US" sz="1600" b="1" dirty="0" smtClean="0"/>
              <a:t>2.</a:t>
            </a:r>
          </a:p>
          <a:p>
            <a:r>
              <a:rPr lang="en-US" sz="1600" b="1" dirty="0" smtClean="0"/>
              <a:t>3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53892" y="3516507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5024" y="1841376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25019" y="1841377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17235" y="859023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2.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3.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26998" y="5556889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1.</a:t>
            </a:r>
          </a:p>
          <a:p>
            <a:r>
              <a:rPr lang="en-US" sz="1600" b="1" dirty="0" smtClean="0"/>
              <a:t>2.</a:t>
            </a:r>
          </a:p>
          <a:p>
            <a:r>
              <a:rPr lang="en-US" sz="1600" b="1" dirty="0" smtClean="0"/>
              <a:t>3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5141391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1.</a:t>
            </a:r>
          </a:p>
          <a:p>
            <a:r>
              <a:rPr lang="en-US" sz="1600" b="1" dirty="0" smtClean="0"/>
              <a:t>2.</a:t>
            </a:r>
          </a:p>
          <a:p>
            <a:r>
              <a:rPr lang="en-US" sz="1600" b="1" dirty="0" smtClean="0"/>
              <a:t>3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26998" y="3362556"/>
            <a:ext cx="470469" cy="3679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326998" y="336255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Pat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" y="152400"/>
            <a:ext cx="563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Chaplain Pat’s Current Self Care Strategies?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7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hy Regan Figley\Desktop\CFE AMEDD 2013Sept\Chaplain Pat_Score Mand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047750"/>
            <a:ext cx="6350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91000" y="1257300"/>
            <a:ext cx="685800" cy="282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val Callout 1"/>
          <p:cNvSpPr/>
          <p:nvPr/>
        </p:nvSpPr>
        <p:spPr>
          <a:xfrm rot="2503534">
            <a:off x="6023453" y="1904999"/>
            <a:ext cx="1295400" cy="83820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4876800" y="838200"/>
            <a:ext cx="1295400" cy="83820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 rot="6853523">
            <a:off x="5557487" y="5027743"/>
            <a:ext cx="1295400" cy="83820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 rot="3225041">
            <a:off x="6436263" y="3377853"/>
            <a:ext cx="1295400" cy="838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 flipH="1">
            <a:off x="2971799" y="816279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 rot="12912190" flipH="1">
            <a:off x="2544129" y="5050016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 rot="17514163" flipH="1">
            <a:off x="1534983" y="3512906"/>
            <a:ext cx="1380473" cy="83820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 rot="20165487" flipH="1">
            <a:off x="1785501" y="1783955"/>
            <a:ext cx="1380473" cy="83820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 rot="11360298" flipH="1">
            <a:off x="4072446" y="5553288"/>
            <a:ext cx="1380473" cy="83820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6160" y="816279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2782" y="4979252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68321" y="3276600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3</a:t>
            </a:r>
            <a:r>
              <a:rPr lang="en-US" sz="1600" b="1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53892" y="3516507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05024" y="1841376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25019" y="1841377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17235" y="859023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white"/>
                </a:solidFill>
              </a:rPr>
              <a:t>3.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26998" y="5556889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3</a:t>
            </a:r>
            <a:r>
              <a:rPr lang="en-US" sz="1600" b="1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91200" y="5141391"/>
            <a:ext cx="138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1.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2.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3</a:t>
            </a:r>
            <a:r>
              <a:rPr lang="en-US" sz="1600" b="1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16" name="Oval 15"/>
          <p:cNvSpPr/>
          <p:nvPr/>
        </p:nvSpPr>
        <p:spPr>
          <a:xfrm>
            <a:off x="4326998" y="3362556"/>
            <a:ext cx="470469" cy="3679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26998" y="336255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152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In which areas would you recommend that Chaplain Pat develop maintenance goals? </a:t>
            </a:r>
            <a:r>
              <a:rPr lang="en-US" smtClean="0">
                <a:solidFill>
                  <a:prstClr val="black"/>
                </a:solidFill>
              </a:rPr>
              <a:t>Growth goals?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3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2949316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244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190</Words>
  <Application>Microsoft Office PowerPoint</Application>
  <PresentationFormat>On-screen Show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Regan Figley</dc:creator>
  <cp:lastModifiedBy>Kathy Regan Figley</cp:lastModifiedBy>
  <cp:revision>10</cp:revision>
  <dcterms:created xsi:type="dcterms:W3CDTF">2013-09-11T17:16:53Z</dcterms:created>
  <dcterms:modified xsi:type="dcterms:W3CDTF">2013-09-12T11:33:28Z</dcterms:modified>
</cp:coreProperties>
</file>