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wdp" ContentType="image/vnd.ms-photo"/>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51" r:id="rId1"/>
    <p:sldMasterId id="2147483655" r:id="rId2"/>
    <p:sldMasterId id="2147483654" r:id="rId3"/>
    <p:sldMasterId id="2147483653" r:id="rId4"/>
  </p:sldMasterIdLst>
  <p:notesMasterIdLst>
    <p:notesMasterId r:id="rId81"/>
  </p:notesMasterIdLst>
  <p:handoutMasterIdLst>
    <p:handoutMasterId r:id="rId82"/>
  </p:handoutMasterIdLst>
  <p:sldIdLst>
    <p:sldId id="415" r:id="rId5"/>
    <p:sldId id="256" r:id="rId6"/>
    <p:sldId id="418" r:id="rId7"/>
    <p:sldId id="419" r:id="rId8"/>
    <p:sldId id="467" r:id="rId9"/>
    <p:sldId id="416" r:id="rId10"/>
    <p:sldId id="466" r:id="rId11"/>
    <p:sldId id="417" r:id="rId12"/>
    <p:sldId id="468" r:id="rId13"/>
    <p:sldId id="420" r:id="rId14"/>
    <p:sldId id="426" r:id="rId15"/>
    <p:sldId id="421" r:id="rId16"/>
    <p:sldId id="422" r:id="rId17"/>
    <p:sldId id="423" r:id="rId18"/>
    <p:sldId id="424" r:id="rId19"/>
    <p:sldId id="414" r:id="rId20"/>
    <p:sldId id="291" r:id="rId21"/>
    <p:sldId id="292" r:id="rId22"/>
    <p:sldId id="492" r:id="rId23"/>
    <p:sldId id="427" r:id="rId24"/>
    <p:sldId id="378" r:id="rId25"/>
    <p:sldId id="432" r:id="rId26"/>
    <p:sldId id="433" r:id="rId27"/>
    <p:sldId id="434" r:id="rId28"/>
    <p:sldId id="435" r:id="rId29"/>
    <p:sldId id="436" r:id="rId30"/>
    <p:sldId id="437" r:id="rId31"/>
    <p:sldId id="438" r:id="rId32"/>
    <p:sldId id="439" r:id="rId33"/>
    <p:sldId id="455" r:id="rId34"/>
    <p:sldId id="491" r:id="rId35"/>
    <p:sldId id="440" r:id="rId36"/>
    <p:sldId id="441" r:id="rId37"/>
    <p:sldId id="442" r:id="rId38"/>
    <p:sldId id="443" r:id="rId39"/>
    <p:sldId id="451" r:id="rId40"/>
    <p:sldId id="444" r:id="rId41"/>
    <p:sldId id="449" r:id="rId42"/>
    <p:sldId id="457" r:id="rId43"/>
    <p:sldId id="469" r:id="rId44"/>
    <p:sldId id="445" r:id="rId45"/>
    <p:sldId id="450" r:id="rId46"/>
    <p:sldId id="486" r:id="rId47"/>
    <p:sldId id="488" r:id="rId48"/>
    <p:sldId id="452" r:id="rId49"/>
    <p:sldId id="446" r:id="rId50"/>
    <p:sldId id="448" r:id="rId51"/>
    <p:sldId id="493" r:id="rId52"/>
    <p:sldId id="494" r:id="rId53"/>
    <p:sldId id="495" r:id="rId54"/>
    <p:sldId id="473" r:id="rId55"/>
    <p:sldId id="456" r:id="rId56"/>
    <p:sldId id="480" r:id="rId57"/>
    <p:sldId id="453" r:id="rId58"/>
    <p:sldId id="458" r:id="rId59"/>
    <p:sldId id="431" r:id="rId60"/>
    <p:sldId id="475" r:id="rId61"/>
    <p:sldId id="476" r:id="rId62"/>
    <p:sldId id="477" r:id="rId63"/>
    <p:sldId id="478" r:id="rId64"/>
    <p:sldId id="479" r:id="rId65"/>
    <p:sldId id="472" r:id="rId66"/>
    <p:sldId id="461" r:id="rId67"/>
    <p:sldId id="462" r:id="rId68"/>
    <p:sldId id="463" r:id="rId69"/>
    <p:sldId id="464" r:id="rId70"/>
    <p:sldId id="465" r:id="rId71"/>
    <p:sldId id="481" r:id="rId72"/>
    <p:sldId id="482" r:id="rId73"/>
    <p:sldId id="485" r:id="rId74"/>
    <p:sldId id="489" r:id="rId75"/>
    <p:sldId id="490" r:id="rId76"/>
    <p:sldId id="483" r:id="rId77"/>
    <p:sldId id="484" r:id="rId78"/>
    <p:sldId id="412" r:id="rId79"/>
    <p:sldId id="411" r:id="rId80"/>
  </p:sldIdLst>
  <p:sldSz cx="9144000" cy="6858000" type="screen4x3"/>
  <p:notesSz cx="7102475" cy="9388475"/>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B2B2B2"/>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67" autoAdjust="0"/>
    <p:restoredTop sz="86380" autoAdjust="0"/>
  </p:normalViewPr>
  <p:slideViewPr>
    <p:cSldViewPr>
      <p:cViewPr varScale="1">
        <p:scale>
          <a:sx n="91" d="100"/>
          <a:sy n="91" d="100"/>
        </p:scale>
        <p:origin x="-488" y="-120"/>
      </p:cViewPr>
      <p:guideLst>
        <p:guide orient="horz" pos="2160"/>
        <p:guide pos="2880"/>
      </p:guideLst>
    </p:cSldViewPr>
  </p:slideViewPr>
  <p:outlineViewPr>
    <p:cViewPr>
      <p:scale>
        <a:sx n="33" d="100"/>
        <a:sy n="33" d="100"/>
      </p:scale>
      <p:origin x="0" y="5472"/>
    </p:cViewPr>
  </p:outlineViewPr>
  <p:notesTextViewPr>
    <p:cViewPr>
      <p:scale>
        <a:sx n="100" d="100"/>
        <a:sy n="100" d="100"/>
      </p:scale>
      <p:origin x="0" y="0"/>
    </p:cViewPr>
  </p:notesTextViewPr>
  <p:sorterViewPr>
    <p:cViewPr>
      <p:scale>
        <a:sx n="100" d="100"/>
        <a:sy n="100" d="100"/>
      </p:scale>
      <p:origin x="0" y="11808"/>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50" Type="http://schemas.openxmlformats.org/officeDocument/2006/relationships/slide" Target="slides/slide46.xml"/><Relationship Id="rId51" Type="http://schemas.openxmlformats.org/officeDocument/2006/relationships/slide" Target="slides/slide47.xml"/><Relationship Id="rId52" Type="http://schemas.openxmlformats.org/officeDocument/2006/relationships/slide" Target="slides/slide48.xml"/><Relationship Id="rId53" Type="http://schemas.openxmlformats.org/officeDocument/2006/relationships/slide" Target="slides/slide49.xml"/><Relationship Id="rId54" Type="http://schemas.openxmlformats.org/officeDocument/2006/relationships/slide" Target="slides/slide50.xml"/><Relationship Id="rId55" Type="http://schemas.openxmlformats.org/officeDocument/2006/relationships/slide" Target="slides/slide51.xml"/><Relationship Id="rId56" Type="http://schemas.openxmlformats.org/officeDocument/2006/relationships/slide" Target="slides/slide52.xml"/><Relationship Id="rId57" Type="http://schemas.openxmlformats.org/officeDocument/2006/relationships/slide" Target="slides/slide53.xml"/><Relationship Id="rId58" Type="http://schemas.openxmlformats.org/officeDocument/2006/relationships/slide" Target="slides/slide54.xml"/><Relationship Id="rId59" Type="http://schemas.openxmlformats.org/officeDocument/2006/relationships/slide" Target="slides/slide55.xml"/><Relationship Id="rId70" Type="http://schemas.openxmlformats.org/officeDocument/2006/relationships/slide" Target="slides/slide66.xml"/><Relationship Id="rId71" Type="http://schemas.openxmlformats.org/officeDocument/2006/relationships/slide" Target="slides/slide67.xml"/><Relationship Id="rId72" Type="http://schemas.openxmlformats.org/officeDocument/2006/relationships/slide" Target="slides/slide68.xml"/><Relationship Id="rId73" Type="http://schemas.openxmlformats.org/officeDocument/2006/relationships/slide" Target="slides/slide69.xml"/><Relationship Id="rId74" Type="http://schemas.openxmlformats.org/officeDocument/2006/relationships/slide" Target="slides/slide70.xml"/><Relationship Id="rId75" Type="http://schemas.openxmlformats.org/officeDocument/2006/relationships/slide" Target="slides/slide71.xml"/><Relationship Id="rId76" Type="http://schemas.openxmlformats.org/officeDocument/2006/relationships/slide" Target="slides/slide72.xml"/><Relationship Id="rId77" Type="http://schemas.openxmlformats.org/officeDocument/2006/relationships/slide" Target="slides/slide73.xml"/><Relationship Id="rId78" Type="http://schemas.openxmlformats.org/officeDocument/2006/relationships/slide" Target="slides/slide74.xml"/><Relationship Id="rId79" Type="http://schemas.openxmlformats.org/officeDocument/2006/relationships/slide" Target="slides/slide7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 Id="rId43" Type="http://schemas.openxmlformats.org/officeDocument/2006/relationships/slide" Target="slides/slide39.xml"/><Relationship Id="rId44" Type="http://schemas.openxmlformats.org/officeDocument/2006/relationships/slide" Target="slides/slide40.xml"/><Relationship Id="rId45" Type="http://schemas.openxmlformats.org/officeDocument/2006/relationships/slide" Target="slides/slide41.xml"/><Relationship Id="rId46" Type="http://schemas.openxmlformats.org/officeDocument/2006/relationships/slide" Target="slides/slide42.xml"/><Relationship Id="rId47" Type="http://schemas.openxmlformats.org/officeDocument/2006/relationships/slide" Target="slides/slide43.xml"/><Relationship Id="rId48" Type="http://schemas.openxmlformats.org/officeDocument/2006/relationships/slide" Target="slides/slide44.xml"/><Relationship Id="rId49" Type="http://schemas.openxmlformats.org/officeDocument/2006/relationships/slide" Target="slides/slide45.xml"/><Relationship Id="rId60" Type="http://schemas.openxmlformats.org/officeDocument/2006/relationships/slide" Target="slides/slide56.xml"/><Relationship Id="rId61" Type="http://schemas.openxmlformats.org/officeDocument/2006/relationships/slide" Target="slides/slide57.xml"/><Relationship Id="rId62" Type="http://schemas.openxmlformats.org/officeDocument/2006/relationships/slide" Target="slides/slide58.xml"/><Relationship Id="rId63" Type="http://schemas.openxmlformats.org/officeDocument/2006/relationships/slide" Target="slides/slide59.xml"/><Relationship Id="rId64" Type="http://schemas.openxmlformats.org/officeDocument/2006/relationships/slide" Target="slides/slide60.xml"/><Relationship Id="rId65" Type="http://schemas.openxmlformats.org/officeDocument/2006/relationships/slide" Target="slides/slide61.xml"/><Relationship Id="rId66" Type="http://schemas.openxmlformats.org/officeDocument/2006/relationships/slide" Target="slides/slide62.xml"/><Relationship Id="rId67" Type="http://schemas.openxmlformats.org/officeDocument/2006/relationships/slide" Target="slides/slide63.xml"/><Relationship Id="rId68" Type="http://schemas.openxmlformats.org/officeDocument/2006/relationships/slide" Target="slides/slide64.xml"/><Relationship Id="rId69" Type="http://schemas.openxmlformats.org/officeDocument/2006/relationships/slide" Target="slides/slide65.xml"/><Relationship Id="rId80" Type="http://schemas.openxmlformats.org/officeDocument/2006/relationships/slide" Target="slides/slide76.xml"/><Relationship Id="rId81" Type="http://schemas.openxmlformats.org/officeDocument/2006/relationships/notesMaster" Target="notesMasters/notesMaster1.xml"/><Relationship Id="rId82" Type="http://schemas.openxmlformats.org/officeDocument/2006/relationships/handoutMaster" Target="handoutMasters/handoutMaster1.xml"/><Relationship Id="rId83" Type="http://schemas.openxmlformats.org/officeDocument/2006/relationships/printerSettings" Target="printerSettings/printerSettings1.bin"/><Relationship Id="rId84" Type="http://schemas.openxmlformats.org/officeDocument/2006/relationships/presProps" Target="presProps.xml"/><Relationship Id="rId85" Type="http://schemas.openxmlformats.org/officeDocument/2006/relationships/viewProps" Target="viewProps.xml"/><Relationship Id="rId86" Type="http://schemas.openxmlformats.org/officeDocument/2006/relationships/theme" Target="theme/theme1.xml"/><Relationship Id="rId8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33D358C5-71D4-438D-87D8-88785F141A94}" type="datetimeFigureOut">
              <a:rPr lang="en-US" smtClean="0"/>
              <a:t>10/17/13</a:t>
            </a:fld>
            <a:endParaRPr lang="en-US"/>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19B7FBB9-E907-4B0D-831A-51A4D2C554DD}" type="slidenum">
              <a:rPr lang="en-US" smtClean="0"/>
              <a:t>‹#›</a:t>
            </a:fld>
            <a:endParaRPr lang="en-US"/>
          </a:p>
        </p:txBody>
      </p:sp>
    </p:spTree>
    <p:extLst>
      <p:ext uri="{BB962C8B-B14F-4D97-AF65-F5344CB8AC3E}">
        <p14:creationId xmlns:p14="http://schemas.microsoft.com/office/powerpoint/2010/main" val="1451594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4023092" y="0"/>
            <a:ext cx="3077739" cy="46942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10248" y="4459526"/>
            <a:ext cx="5681980" cy="4224814"/>
          </a:xfrm>
          <a:prstGeom prst="rect">
            <a:avLst/>
          </a:prstGeom>
          <a:noFill/>
          <a:ln w="9525">
            <a:noFill/>
            <a:miter lim="800000"/>
            <a:headEnd/>
            <a:tailEnd/>
          </a:ln>
          <a:effectLst/>
        </p:spPr>
        <p:txBody>
          <a:bodyPr vert="horz" wrap="square" lIns="94229" tIns="47114" rIns="94229" bIns="471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4023092" y="8917422"/>
            <a:ext cx="3077739" cy="469424"/>
          </a:xfrm>
          <a:prstGeom prst="rect">
            <a:avLst/>
          </a:prstGeom>
          <a:noFill/>
          <a:ln w="9525">
            <a:noFill/>
            <a:miter lim="800000"/>
            <a:headEnd/>
            <a:tailEnd/>
          </a:ln>
          <a:effectLst/>
        </p:spPr>
        <p:txBody>
          <a:bodyPr vert="horz" wrap="square" lIns="94229" tIns="47114" rIns="94229" bIns="47114" numCol="1" anchor="b" anchorCtr="0" compatLnSpc="1">
            <a:prstTxWarp prst="textNoShape">
              <a:avLst/>
            </a:prstTxWarp>
          </a:bodyPr>
          <a:lstStyle>
            <a:lvl1pPr algn="r" eaLnBrk="1" hangingPunct="1">
              <a:defRPr sz="1200" smtClean="0">
                <a:latin typeface="Arial" charset="0"/>
              </a:defRPr>
            </a:lvl1pPr>
          </a:lstStyle>
          <a:p>
            <a:pPr>
              <a:defRPr/>
            </a:pPr>
            <a:fld id="{A4EADB57-0F1E-4BAC-84FB-6635B0B995BC}" type="slidenum">
              <a:rPr lang="en-US"/>
              <a:pPr>
                <a:defRPr/>
              </a:pPr>
              <a:t>‹#›</a:t>
            </a:fld>
            <a:endParaRPr lang="en-US"/>
          </a:p>
        </p:txBody>
      </p:sp>
    </p:spTree>
    <p:extLst>
      <p:ext uri="{BB962C8B-B14F-4D97-AF65-F5344CB8AC3E}">
        <p14:creationId xmlns:p14="http://schemas.microsoft.com/office/powerpoint/2010/main" val="41469021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F246E816-DB77-42AF-8D82-7E9436FDCFF1}" type="slidenum">
              <a:rPr lang="en-US"/>
              <a:pPr/>
              <a:t>2</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E2BE85ED-0AF7-4853-8E8E-043A37C734C4}" type="slidenum">
              <a:rPr lang="en-US"/>
              <a:pPr/>
              <a:t>57</a:t>
            </a:fld>
            <a:endParaRPr lang="en-US"/>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1B9A9BF9-3152-42FB-852D-0E185A3EB6E0}" type="slidenum">
              <a:rPr lang="en-US"/>
              <a:pPr/>
              <a:t>58</a:t>
            </a:fld>
            <a:endParaRPr lang="en-US"/>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A215C763-F98F-43D6-82C9-5DA9C91386C4}" type="slidenum">
              <a:rPr lang="en-US"/>
              <a:pPr/>
              <a:t>59</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93088819-0D99-4D91-99F1-56B6F375B523}" type="slidenum">
              <a:rPr lang="en-US"/>
              <a:pPr/>
              <a:t>60</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3E138CCF-B925-401A-951E-BD3E5E9F869D}" type="slidenum">
              <a:rPr lang="en-US"/>
              <a:pPr/>
              <a:t>61</a:t>
            </a:fld>
            <a:endParaRPr lang="en-US"/>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D6C6855C-B976-4769-BFAB-8565435617A4}" type="slidenum">
              <a:rPr lang="en-US"/>
              <a:pPr/>
              <a:t>73</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B256FF84-81C2-4C50-87A9-14C1D97EBF4E}" type="slidenum">
              <a:rPr lang="en-US"/>
              <a:pPr/>
              <a:t>74</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8D4E6AB7-27BB-4C27-8E84-4DC4CA0C79BF}" type="slidenum">
              <a:rPr lang="en-US"/>
              <a:pPr/>
              <a:t>75</a:t>
            </a:fld>
            <a:endParaRPr lang="en-US"/>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74CAE5D8-408B-4EFC-945F-F5506D002BB1}" type="slidenum">
              <a:rPr lang="en-US"/>
              <a:pPr/>
              <a:t>76</a:t>
            </a:fld>
            <a:endParaRPr lang="en-US"/>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4EADB57-0F1E-4BAC-84FB-6635B0B995BC}" type="slidenum">
              <a:rPr lang="en-US" smtClean="0"/>
              <a:pPr>
                <a:defRPr/>
              </a:pPr>
              <a:t>13</a:t>
            </a:fld>
            <a:endParaRPr lang="en-US"/>
          </a:p>
        </p:txBody>
      </p:sp>
    </p:spTree>
    <p:extLst>
      <p:ext uri="{BB962C8B-B14F-4D97-AF65-F5344CB8AC3E}">
        <p14:creationId xmlns:p14="http://schemas.microsoft.com/office/powerpoint/2010/main" val="1608769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D2212002-0969-417B-BEA1-CDE25E49EC5E}" type="slidenum">
              <a:rPr lang="en-US"/>
              <a:pPr/>
              <a:t>16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FEC49AD0-F35C-45D4-A3C6-591B1A674A2A}" type="slidenum">
              <a:rPr lang="en-US"/>
              <a:pPr/>
              <a:t>17</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539CFA67-FC57-4259-A0C2-9B2C00A85FE4}" type="slidenum">
              <a:rPr lang="en-US"/>
              <a:pPr/>
              <a:t>18</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3D25BC86-689E-4294-BEBC-680E2E7C8CD5}" type="slidenum">
              <a:rPr lang="en-US"/>
              <a:pPr/>
              <a:t>21</a:t>
            </a:fld>
            <a:endParaRPr lang="en-US"/>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42D27BEB-8E29-4C69-9576-3BF83598D892}" type="slidenum">
              <a:rPr lang="en-US"/>
              <a:pPr/>
              <a:t>51</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95A582CC-B43D-42E6-A37F-2C881393A57C}" type="slidenum">
              <a:rPr lang="en-US"/>
              <a:pPr/>
              <a:t>53</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5610" indent="-294465">
              <a:defRPr>
                <a:solidFill>
                  <a:schemeClr val="tx1"/>
                </a:solidFill>
                <a:latin typeface="Arial" pitchFamily="34" charset="0"/>
              </a:defRPr>
            </a:lvl2pPr>
            <a:lvl3pPr marL="1177862" indent="-235572">
              <a:defRPr>
                <a:solidFill>
                  <a:schemeClr val="tx1"/>
                </a:solidFill>
                <a:latin typeface="Arial" pitchFamily="34" charset="0"/>
              </a:defRPr>
            </a:lvl3pPr>
            <a:lvl4pPr marL="1649006" indent="-235572">
              <a:defRPr>
                <a:solidFill>
                  <a:schemeClr val="tx1"/>
                </a:solidFill>
                <a:latin typeface="Arial" pitchFamily="34" charset="0"/>
              </a:defRPr>
            </a:lvl4pPr>
            <a:lvl5pPr marL="2120151" indent="-235572">
              <a:defRPr>
                <a:solidFill>
                  <a:schemeClr val="tx1"/>
                </a:solidFill>
                <a:latin typeface="Arial" pitchFamily="34" charset="0"/>
              </a:defRPr>
            </a:lvl5pPr>
            <a:lvl6pPr marL="2591295" indent="-235572" eaLnBrk="0" fontAlgn="base" hangingPunct="0">
              <a:spcBef>
                <a:spcPct val="0"/>
              </a:spcBef>
              <a:spcAft>
                <a:spcPct val="0"/>
              </a:spcAft>
              <a:defRPr>
                <a:solidFill>
                  <a:schemeClr val="tx1"/>
                </a:solidFill>
                <a:latin typeface="Arial" pitchFamily="34" charset="0"/>
              </a:defRPr>
            </a:lvl6pPr>
            <a:lvl7pPr marL="3062440" indent="-235572" eaLnBrk="0" fontAlgn="base" hangingPunct="0">
              <a:spcBef>
                <a:spcPct val="0"/>
              </a:spcBef>
              <a:spcAft>
                <a:spcPct val="0"/>
              </a:spcAft>
              <a:defRPr>
                <a:solidFill>
                  <a:schemeClr val="tx1"/>
                </a:solidFill>
                <a:latin typeface="Arial" pitchFamily="34" charset="0"/>
              </a:defRPr>
            </a:lvl7pPr>
            <a:lvl8pPr marL="3533585" indent="-235572" eaLnBrk="0" fontAlgn="base" hangingPunct="0">
              <a:spcBef>
                <a:spcPct val="0"/>
              </a:spcBef>
              <a:spcAft>
                <a:spcPct val="0"/>
              </a:spcAft>
              <a:defRPr>
                <a:solidFill>
                  <a:schemeClr val="tx1"/>
                </a:solidFill>
                <a:latin typeface="Arial" pitchFamily="34" charset="0"/>
              </a:defRPr>
            </a:lvl8pPr>
            <a:lvl9pPr marL="4004729" indent="-235572" eaLnBrk="0" fontAlgn="base" hangingPunct="0">
              <a:spcBef>
                <a:spcPct val="0"/>
              </a:spcBef>
              <a:spcAft>
                <a:spcPct val="0"/>
              </a:spcAft>
              <a:defRPr>
                <a:solidFill>
                  <a:schemeClr val="tx1"/>
                </a:solidFill>
                <a:latin typeface="Arial" pitchFamily="34" charset="0"/>
              </a:defRPr>
            </a:lvl9pPr>
          </a:lstStyle>
          <a:p>
            <a:fld id="{4FF06623-2B4B-423A-9268-0C06FFEFF9A4}" type="slidenum">
              <a:rPr lang="en-US"/>
              <a:pPr/>
              <a:t>56</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rgbClr val="006600"/>
          </a:solidFill>
          <a:ln w="9525">
            <a:noFill/>
            <a:round/>
            <a:headEnd/>
            <a:tailEnd/>
          </a:ln>
          <a:effectLst/>
        </p:spPr>
        <p:txBody>
          <a:bodyPr wrap="none" anchor="ctr"/>
          <a:lstStyle/>
          <a:p>
            <a:pPr algn="ctr" eaLnBrk="1" hangingPunct="1">
              <a:defRPr/>
            </a:pPr>
            <a:endParaRPr lang="en-US" sz="2400">
              <a:solidFill>
                <a:srgbClr val="006600"/>
              </a:solidFill>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eaLnBrk="1" hangingPunct="1">
              <a:defRPr/>
            </a:pPr>
            <a:endParaRPr lang="en-US" sz="2400">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rgbClr val="B2B2B2"/>
            </a:solidFill>
            <a:round/>
            <a:headEnd/>
            <a:tailEnd/>
          </a:ln>
          <a:effectLst/>
        </p:spPr>
        <p:txBody>
          <a:bodyPr wrap="none" anchor="ctr"/>
          <a:lstStyle/>
          <a:p>
            <a:pPr algn="ctr" eaLnBrk="1" hangingPunct="1">
              <a:defRPr/>
            </a:pPr>
            <a:endParaRPr lang="en-US">
              <a:latin typeface="Arial" charset="0"/>
            </a:endParaRPr>
          </a:p>
        </p:txBody>
      </p:sp>
      <p:sp>
        <p:nvSpPr>
          <p:cNvPr id="266245"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US"/>
              <a:t>Click to edit Master title style</a:t>
            </a:r>
          </a:p>
        </p:txBody>
      </p:sp>
      <p:sp>
        <p:nvSpPr>
          <p:cNvPr id="266246"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US"/>
              <a:t>Click to edit Master subtitle style</a:t>
            </a:r>
          </a:p>
        </p:txBody>
      </p:sp>
      <p:pic>
        <p:nvPicPr>
          <p:cNvPr id="7" name="Picture 1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37037" y="5728096"/>
            <a:ext cx="685800" cy="59650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838610"/>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xfrm>
            <a:off x="6248400" y="6400800"/>
            <a:ext cx="2895600" cy="457200"/>
          </a:xfrm>
          <a:prstGeom prst="rect">
            <a:avLst/>
          </a:prstGeom>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3155678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xfrm>
            <a:off x="6248400" y="6400800"/>
            <a:ext cx="2895600" cy="457200"/>
          </a:xfrm>
          <a:prstGeom prst="rect">
            <a:avLst/>
          </a:prstGeom>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3534395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517B9CC-D8A9-41FA-AE6A-749C21D1E2DB}" type="slidenum">
              <a:rPr lang="en-US"/>
              <a:pPr>
                <a:defRPr/>
              </a:pPr>
              <a:t>‹#›</a:t>
            </a:fld>
            <a:endParaRPr lang="en-US"/>
          </a:p>
        </p:txBody>
      </p:sp>
    </p:spTree>
    <p:extLst>
      <p:ext uri="{BB962C8B-B14F-4D97-AF65-F5344CB8AC3E}">
        <p14:creationId xmlns:p14="http://schemas.microsoft.com/office/powerpoint/2010/main" val="12110527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1356E3-CF95-49EC-AD23-24576F497A81}" type="slidenum">
              <a:rPr lang="en-US"/>
              <a:pPr>
                <a:defRPr/>
              </a:pPr>
              <a:t>‹#›</a:t>
            </a:fld>
            <a:endParaRPr lang="en-US"/>
          </a:p>
        </p:txBody>
      </p:sp>
    </p:spTree>
    <p:extLst>
      <p:ext uri="{BB962C8B-B14F-4D97-AF65-F5344CB8AC3E}">
        <p14:creationId xmlns:p14="http://schemas.microsoft.com/office/powerpoint/2010/main" val="37823179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00A9E8-0236-42A7-BC0A-4FB2EE5F85C6}" type="slidenum">
              <a:rPr lang="en-US"/>
              <a:pPr>
                <a:defRPr/>
              </a:pPr>
              <a:t>‹#›</a:t>
            </a:fld>
            <a:endParaRPr lang="en-US"/>
          </a:p>
        </p:txBody>
      </p:sp>
    </p:spTree>
    <p:extLst>
      <p:ext uri="{BB962C8B-B14F-4D97-AF65-F5344CB8AC3E}">
        <p14:creationId xmlns:p14="http://schemas.microsoft.com/office/powerpoint/2010/main" val="3663869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53CEEE9-5843-4985-A00D-AA29209A8929}" type="slidenum">
              <a:rPr lang="en-US"/>
              <a:pPr>
                <a:defRPr/>
              </a:pPr>
              <a:t>‹#›</a:t>
            </a:fld>
            <a:endParaRPr lang="en-US"/>
          </a:p>
        </p:txBody>
      </p:sp>
    </p:spTree>
    <p:extLst>
      <p:ext uri="{BB962C8B-B14F-4D97-AF65-F5344CB8AC3E}">
        <p14:creationId xmlns:p14="http://schemas.microsoft.com/office/powerpoint/2010/main" val="3900714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0B6EBF7-B72D-484F-A3E5-3FA227895914}" type="slidenum">
              <a:rPr lang="en-US"/>
              <a:pPr>
                <a:defRPr/>
              </a:pPr>
              <a:t>‹#›</a:t>
            </a:fld>
            <a:endParaRPr lang="en-US"/>
          </a:p>
        </p:txBody>
      </p:sp>
    </p:spTree>
    <p:extLst>
      <p:ext uri="{BB962C8B-B14F-4D97-AF65-F5344CB8AC3E}">
        <p14:creationId xmlns:p14="http://schemas.microsoft.com/office/powerpoint/2010/main" val="3172987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8039AC0-F6F1-4427-B26D-63EBF9F3A719}" type="slidenum">
              <a:rPr lang="en-US"/>
              <a:pPr>
                <a:defRPr/>
              </a:pPr>
              <a:t>‹#›</a:t>
            </a:fld>
            <a:endParaRPr lang="en-US"/>
          </a:p>
        </p:txBody>
      </p:sp>
    </p:spTree>
    <p:extLst>
      <p:ext uri="{BB962C8B-B14F-4D97-AF65-F5344CB8AC3E}">
        <p14:creationId xmlns:p14="http://schemas.microsoft.com/office/powerpoint/2010/main" val="31683054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5EA54D5-60E1-423E-9017-7203BEC4797B}" type="slidenum">
              <a:rPr lang="en-US"/>
              <a:pPr>
                <a:defRPr/>
              </a:pPr>
              <a:t>‹#›</a:t>
            </a:fld>
            <a:endParaRPr lang="en-US"/>
          </a:p>
        </p:txBody>
      </p:sp>
    </p:spTree>
    <p:extLst>
      <p:ext uri="{BB962C8B-B14F-4D97-AF65-F5344CB8AC3E}">
        <p14:creationId xmlns:p14="http://schemas.microsoft.com/office/powerpoint/2010/main" val="12870497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760E138-B552-4B76-B8DD-3B2D83B4EDE8}" type="slidenum">
              <a:rPr lang="en-US"/>
              <a:pPr>
                <a:defRPr/>
              </a:pPr>
              <a:t>‹#›</a:t>
            </a:fld>
            <a:endParaRPr lang="en-US"/>
          </a:p>
        </p:txBody>
      </p:sp>
    </p:spTree>
    <p:extLst>
      <p:ext uri="{BB962C8B-B14F-4D97-AF65-F5344CB8AC3E}">
        <p14:creationId xmlns:p14="http://schemas.microsoft.com/office/powerpoint/2010/main" val="1728907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xfrm>
            <a:off x="6248400" y="6400800"/>
            <a:ext cx="2590800" cy="457200"/>
          </a:xfrm>
          <a:prstGeom prst="rect">
            <a:avLst/>
          </a:prstGeom>
          <a:ln/>
        </p:spPr>
        <p:txBody>
          <a:bodyPr/>
          <a:lstStyle>
            <a:lvl1pPr algn="r">
              <a:defRPr/>
            </a:lvl1pPr>
          </a:lstStyle>
          <a:p>
            <a:pPr>
              <a:defRPr/>
            </a:pPr>
            <a:fld id="{1D5DD106-4E6F-48BF-9C06-E52918BAE355}" type="slidenum">
              <a:rPr lang="en-US" smtClean="0"/>
              <a:pPr>
                <a:defRPr/>
              </a:pPr>
              <a:t>‹#›</a:t>
            </a:fld>
            <a:endParaRPr lang="en-US" dirty="0"/>
          </a:p>
        </p:txBody>
      </p:sp>
    </p:spTree>
    <p:extLst>
      <p:ext uri="{BB962C8B-B14F-4D97-AF65-F5344CB8AC3E}">
        <p14:creationId xmlns:p14="http://schemas.microsoft.com/office/powerpoint/2010/main" val="3466964553"/>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E6AEF3-05B2-4885-BEA1-92FBEA8749DD}" type="slidenum">
              <a:rPr lang="en-US"/>
              <a:pPr>
                <a:defRPr/>
              </a:pPr>
              <a:t>‹#›</a:t>
            </a:fld>
            <a:endParaRPr lang="en-US"/>
          </a:p>
        </p:txBody>
      </p:sp>
    </p:spTree>
    <p:extLst>
      <p:ext uri="{BB962C8B-B14F-4D97-AF65-F5344CB8AC3E}">
        <p14:creationId xmlns:p14="http://schemas.microsoft.com/office/powerpoint/2010/main" val="17370603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A5C655-45D1-4CE6-BFE8-37C8E6749AA8}" type="slidenum">
              <a:rPr lang="en-US"/>
              <a:pPr>
                <a:defRPr/>
              </a:pPr>
              <a:t>‹#›</a:t>
            </a:fld>
            <a:endParaRPr lang="en-US"/>
          </a:p>
        </p:txBody>
      </p:sp>
    </p:spTree>
    <p:extLst>
      <p:ext uri="{BB962C8B-B14F-4D97-AF65-F5344CB8AC3E}">
        <p14:creationId xmlns:p14="http://schemas.microsoft.com/office/powerpoint/2010/main" val="13879105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F25491-CC27-47A4-A6CD-336D77968D84}" type="slidenum">
              <a:rPr lang="en-US"/>
              <a:pPr>
                <a:defRPr/>
              </a:pPr>
              <a:t>‹#›</a:t>
            </a:fld>
            <a:endParaRPr lang="en-US"/>
          </a:p>
        </p:txBody>
      </p:sp>
    </p:spTree>
    <p:extLst>
      <p:ext uri="{BB962C8B-B14F-4D97-AF65-F5344CB8AC3E}">
        <p14:creationId xmlns:p14="http://schemas.microsoft.com/office/powerpoint/2010/main" val="2997963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11B256E-6AD7-4ED0-B148-E91146A67E4F}" type="slidenum">
              <a:rPr lang="en-US"/>
              <a:pPr>
                <a:defRPr/>
              </a:pPr>
              <a:t>‹#›</a:t>
            </a:fld>
            <a:endParaRPr lang="en-US"/>
          </a:p>
        </p:txBody>
      </p:sp>
    </p:spTree>
    <p:extLst>
      <p:ext uri="{BB962C8B-B14F-4D97-AF65-F5344CB8AC3E}">
        <p14:creationId xmlns:p14="http://schemas.microsoft.com/office/powerpoint/2010/main" val="8980236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E182A6-3956-472A-A239-B05DB6631EDF}" type="slidenum">
              <a:rPr lang="en-US"/>
              <a:pPr>
                <a:defRPr/>
              </a:pPr>
              <a:t>‹#›</a:t>
            </a:fld>
            <a:endParaRPr lang="en-US"/>
          </a:p>
        </p:txBody>
      </p:sp>
    </p:spTree>
    <p:extLst>
      <p:ext uri="{BB962C8B-B14F-4D97-AF65-F5344CB8AC3E}">
        <p14:creationId xmlns:p14="http://schemas.microsoft.com/office/powerpoint/2010/main" val="42289259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C15ABC5-F9C4-4516-BA07-FFDAAF3806DD}" type="slidenum">
              <a:rPr lang="en-US"/>
              <a:pPr>
                <a:defRPr/>
              </a:pPr>
              <a:t>‹#›</a:t>
            </a:fld>
            <a:endParaRPr lang="en-US"/>
          </a:p>
        </p:txBody>
      </p:sp>
    </p:spTree>
    <p:extLst>
      <p:ext uri="{BB962C8B-B14F-4D97-AF65-F5344CB8AC3E}">
        <p14:creationId xmlns:p14="http://schemas.microsoft.com/office/powerpoint/2010/main" val="287911526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02AA55-CFDA-4A16-95FB-87420ACBD143}" type="slidenum">
              <a:rPr lang="en-US"/>
              <a:pPr>
                <a:defRPr/>
              </a:pPr>
              <a:t>‹#›</a:t>
            </a:fld>
            <a:endParaRPr lang="en-US"/>
          </a:p>
        </p:txBody>
      </p:sp>
    </p:spTree>
    <p:extLst>
      <p:ext uri="{BB962C8B-B14F-4D97-AF65-F5344CB8AC3E}">
        <p14:creationId xmlns:p14="http://schemas.microsoft.com/office/powerpoint/2010/main" val="41371354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22E51AA-2F30-4696-8A1B-3734079CF2CD}" type="slidenum">
              <a:rPr lang="en-US"/>
              <a:pPr>
                <a:defRPr/>
              </a:pPr>
              <a:t>‹#›</a:t>
            </a:fld>
            <a:endParaRPr lang="en-US"/>
          </a:p>
        </p:txBody>
      </p:sp>
    </p:spTree>
    <p:extLst>
      <p:ext uri="{BB962C8B-B14F-4D97-AF65-F5344CB8AC3E}">
        <p14:creationId xmlns:p14="http://schemas.microsoft.com/office/powerpoint/2010/main" val="9844459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D69C1CF-1A34-4D9D-9E29-6E20E7FEF578}" type="slidenum">
              <a:rPr lang="en-US"/>
              <a:pPr>
                <a:defRPr/>
              </a:pPr>
              <a:t>‹#›</a:t>
            </a:fld>
            <a:endParaRPr lang="en-US"/>
          </a:p>
        </p:txBody>
      </p:sp>
    </p:spTree>
    <p:extLst>
      <p:ext uri="{BB962C8B-B14F-4D97-AF65-F5344CB8AC3E}">
        <p14:creationId xmlns:p14="http://schemas.microsoft.com/office/powerpoint/2010/main" val="13137075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E97F6E3-4BA7-4068-BA0D-FF982B1251EF}" type="slidenum">
              <a:rPr lang="en-US"/>
              <a:pPr>
                <a:defRPr/>
              </a:pPr>
              <a:t>‹#›</a:t>
            </a:fld>
            <a:endParaRPr lang="en-US"/>
          </a:p>
        </p:txBody>
      </p:sp>
    </p:spTree>
    <p:extLst>
      <p:ext uri="{BB962C8B-B14F-4D97-AF65-F5344CB8AC3E}">
        <p14:creationId xmlns:p14="http://schemas.microsoft.com/office/powerpoint/2010/main" val="3309853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xfrm>
            <a:off x="6248400" y="6400800"/>
            <a:ext cx="2895600" cy="457200"/>
          </a:xfrm>
          <a:prstGeom prst="rect">
            <a:avLst/>
          </a:prstGeom>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158438482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78D47B1-BF6F-4E26-AC7C-CF2D2924FAA3}" type="slidenum">
              <a:rPr lang="en-US"/>
              <a:pPr>
                <a:defRPr/>
              </a:pPr>
              <a:t>‹#›</a:t>
            </a:fld>
            <a:endParaRPr lang="en-US"/>
          </a:p>
        </p:txBody>
      </p:sp>
    </p:spTree>
    <p:extLst>
      <p:ext uri="{BB962C8B-B14F-4D97-AF65-F5344CB8AC3E}">
        <p14:creationId xmlns:p14="http://schemas.microsoft.com/office/powerpoint/2010/main" val="32580604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62607AB-CF62-411C-9DDF-4B906F96408A}" type="slidenum">
              <a:rPr lang="en-US"/>
              <a:pPr>
                <a:defRPr/>
              </a:pPr>
              <a:t>‹#›</a:t>
            </a:fld>
            <a:endParaRPr lang="en-US"/>
          </a:p>
        </p:txBody>
      </p:sp>
    </p:spTree>
    <p:extLst>
      <p:ext uri="{BB962C8B-B14F-4D97-AF65-F5344CB8AC3E}">
        <p14:creationId xmlns:p14="http://schemas.microsoft.com/office/powerpoint/2010/main" val="1686493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07E53E-6A89-45AD-8858-B6207FC0665B}" type="slidenum">
              <a:rPr lang="en-US"/>
              <a:pPr>
                <a:defRPr/>
              </a:pPr>
              <a:t>‹#›</a:t>
            </a:fld>
            <a:endParaRPr lang="en-US"/>
          </a:p>
        </p:txBody>
      </p:sp>
    </p:spTree>
    <p:extLst>
      <p:ext uri="{BB962C8B-B14F-4D97-AF65-F5344CB8AC3E}">
        <p14:creationId xmlns:p14="http://schemas.microsoft.com/office/powerpoint/2010/main" val="39278029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7EF0A4-3781-469B-AACE-1031DD1AE746}" type="slidenum">
              <a:rPr lang="en-US"/>
              <a:pPr>
                <a:defRPr/>
              </a:pPr>
              <a:t>‹#›</a:t>
            </a:fld>
            <a:endParaRPr lang="en-US"/>
          </a:p>
        </p:txBody>
      </p:sp>
    </p:spTree>
    <p:extLst>
      <p:ext uri="{BB962C8B-B14F-4D97-AF65-F5344CB8AC3E}">
        <p14:creationId xmlns:p14="http://schemas.microsoft.com/office/powerpoint/2010/main" val="313436316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30529677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188699623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33946479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360137441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21648696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4006722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Footer Placeholder 5"/>
          <p:cNvSpPr>
            <a:spLocks noGrp="1" noChangeArrowheads="1"/>
          </p:cNvSpPr>
          <p:nvPr>
            <p:ph type="ftr" sz="quarter" idx="11"/>
          </p:nvPr>
        </p:nvSpPr>
        <p:spPr>
          <a:xfrm>
            <a:off x="6248400" y="6400800"/>
            <a:ext cx="2590800" cy="457200"/>
          </a:xfrm>
          <a:prstGeom prst="rect">
            <a:avLst/>
          </a:prstGeom>
          <a:ln/>
        </p:spPr>
        <p:txBody>
          <a:bodyPr/>
          <a:lstStyle>
            <a:lvl1pPr>
              <a:defRPr/>
            </a:lvl1pPr>
          </a:lstStyle>
          <a:p>
            <a:pPr>
              <a:defRPr/>
            </a:pPr>
            <a:fld id="{3727E41F-3DF3-490F-988C-36DE459AAF50}" type="slidenum">
              <a:rPr lang="en-US" smtClean="0"/>
              <a:t>‹#›</a:t>
            </a:fld>
            <a:endParaRPr lang="en-US" dirty="0"/>
          </a:p>
        </p:txBody>
      </p:sp>
    </p:spTree>
    <p:extLst>
      <p:ext uri="{BB962C8B-B14F-4D97-AF65-F5344CB8AC3E}">
        <p14:creationId xmlns:p14="http://schemas.microsoft.com/office/powerpoint/2010/main" val="4034358374"/>
      </p:ext>
    </p:extLst>
  </p:cSld>
  <p:clrMapOvr>
    <a:masterClrMapping/>
  </p:clrMapOvr>
  <p:timing>
    <p:tnLst>
      <p:par>
        <p:cTn xmlns:p14="http://schemas.microsoft.com/office/powerpoint/2010/mai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34948730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33178966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290208849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17090068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131514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8" name="Rectangle 5"/>
          <p:cNvSpPr>
            <a:spLocks noGrp="1" noChangeArrowheads="1"/>
          </p:cNvSpPr>
          <p:nvPr>
            <p:ph type="ftr" sz="quarter" idx="11"/>
          </p:nvPr>
        </p:nvSpPr>
        <p:spPr>
          <a:xfrm>
            <a:off x="6248400" y="6400800"/>
            <a:ext cx="2667000" cy="457200"/>
          </a:xfrm>
          <a:prstGeom prst="rect">
            <a:avLst/>
          </a:prstGeom>
          <a:ln/>
        </p:spPr>
        <p:txBody>
          <a:bodyPr/>
          <a:lstStyle>
            <a:lvl1pPr>
              <a:defRPr/>
            </a:lvl1pPr>
          </a:lstStyle>
          <a:p>
            <a:pPr>
              <a:defRPr/>
            </a:pPr>
            <a:fld id="{1C241FE0-F383-45DE-A91B-A3A37BBA40A7}" type="slidenum">
              <a:rPr lang="en-US" smtClean="0"/>
              <a:t>‹#›</a:t>
            </a:fld>
            <a:endParaRPr lang="en-US" dirty="0"/>
          </a:p>
        </p:txBody>
      </p:sp>
    </p:spTree>
    <p:extLst>
      <p:ext uri="{BB962C8B-B14F-4D97-AF65-F5344CB8AC3E}">
        <p14:creationId xmlns:p14="http://schemas.microsoft.com/office/powerpoint/2010/main" val="338281346"/>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4" name="Rectangle 5"/>
          <p:cNvSpPr>
            <a:spLocks noGrp="1" noChangeArrowheads="1"/>
          </p:cNvSpPr>
          <p:nvPr>
            <p:ph type="ftr" sz="quarter" idx="11"/>
          </p:nvPr>
        </p:nvSpPr>
        <p:spPr>
          <a:xfrm>
            <a:off x="6248400" y="6400800"/>
            <a:ext cx="2743200" cy="457200"/>
          </a:xfrm>
          <a:prstGeom prst="rect">
            <a:avLst/>
          </a:prstGeom>
          <a:ln/>
        </p:spPr>
        <p:txBody>
          <a:bodyPr/>
          <a:lstStyle>
            <a:lvl1pPr>
              <a:defRPr/>
            </a:lvl1pPr>
          </a:lstStyle>
          <a:p>
            <a:pPr>
              <a:defRPr/>
            </a:pPr>
            <a:fld id="{6488DFFA-414A-4BCD-8EDD-389CC6C520E0}" type="slidenum">
              <a:rPr lang="en-US" smtClean="0"/>
              <a:t>‹#›</a:t>
            </a:fld>
            <a:endParaRPr lang="en-US" dirty="0"/>
          </a:p>
        </p:txBody>
      </p:sp>
    </p:spTree>
    <p:extLst>
      <p:ext uri="{BB962C8B-B14F-4D97-AF65-F5344CB8AC3E}">
        <p14:creationId xmlns:p14="http://schemas.microsoft.com/office/powerpoint/2010/main" val="2465309008"/>
      </p:ext>
    </p:extLst>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3" name="Rectangle 5"/>
          <p:cNvSpPr>
            <a:spLocks noGrp="1" noChangeArrowheads="1"/>
          </p:cNvSpPr>
          <p:nvPr>
            <p:ph type="ftr" sz="quarter" idx="11"/>
          </p:nvPr>
        </p:nvSpPr>
        <p:spPr>
          <a:xfrm>
            <a:off x="6248400" y="6400800"/>
            <a:ext cx="2667000" cy="457200"/>
          </a:xfrm>
          <a:prstGeom prst="rect">
            <a:avLst/>
          </a:prstGeom>
          <a:ln/>
        </p:spPr>
        <p:txBody>
          <a:bodyPr/>
          <a:lstStyle>
            <a:lvl1pPr>
              <a:defRPr/>
            </a:lvl1pPr>
          </a:lstStyle>
          <a:p>
            <a:pPr>
              <a:defRPr/>
            </a:pPr>
            <a:fld id="{D0F9115E-4D2B-4CD8-8FFD-722CAE534937}" type="slidenum">
              <a:rPr lang="en-US" smtClean="0"/>
              <a:t>‹#›</a:t>
            </a:fld>
            <a:endParaRPr lang="en-US" dirty="0"/>
          </a:p>
        </p:txBody>
      </p:sp>
    </p:spTree>
    <p:extLst>
      <p:ext uri="{BB962C8B-B14F-4D97-AF65-F5344CB8AC3E}">
        <p14:creationId xmlns:p14="http://schemas.microsoft.com/office/powerpoint/2010/main" val="1634296197"/>
      </p:ext>
    </p:extLst>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Footer Placeholder 5"/>
          <p:cNvSpPr>
            <a:spLocks noGrp="1" noChangeArrowheads="1"/>
          </p:cNvSpPr>
          <p:nvPr>
            <p:ph type="ftr" sz="quarter" idx="11"/>
          </p:nvPr>
        </p:nvSpPr>
        <p:spPr>
          <a:xfrm>
            <a:off x="6248400" y="6400800"/>
            <a:ext cx="2895600" cy="457200"/>
          </a:xfrm>
          <a:prstGeom prst="rect">
            <a:avLst/>
          </a:prstGeom>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192775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 Figley Institute 2013</a:t>
            </a:r>
            <a:endParaRPr lang="en-US"/>
          </a:p>
        </p:txBody>
      </p:sp>
      <p:sp>
        <p:nvSpPr>
          <p:cNvPr id="6" name="Footer Placeholder 5"/>
          <p:cNvSpPr>
            <a:spLocks noGrp="1" noChangeArrowheads="1"/>
          </p:cNvSpPr>
          <p:nvPr>
            <p:ph type="ftr" sz="quarter" idx="11"/>
          </p:nvPr>
        </p:nvSpPr>
        <p:spPr>
          <a:xfrm>
            <a:off x="6248400" y="6400800"/>
            <a:ext cx="2895600" cy="457200"/>
          </a:xfrm>
          <a:prstGeom prst="rect">
            <a:avLst/>
          </a:prstGeom>
          <a:ln/>
        </p:spPr>
        <p:txBody>
          <a:bodyPr/>
          <a:lstStyle>
            <a:lvl1pPr>
              <a:defRPr/>
            </a:lvl1pPr>
          </a:lstStyle>
          <a:p>
            <a:pPr>
              <a:defRPr/>
            </a:pPr>
            <a:r>
              <a:rPr lang="en-US" smtClean="0"/>
              <a:t>‹#›</a:t>
            </a:r>
            <a:endParaRPr lang="en-US"/>
          </a:p>
        </p:txBody>
      </p:sp>
    </p:spTree>
    <p:extLst>
      <p:ext uri="{BB962C8B-B14F-4D97-AF65-F5344CB8AC3E}">
        <p14:creationId xmlns:p14="http://schemas.microsoft.com/office/powerpoint/2010/main" val="24115965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3" Type="http://schemas.openxmlformats.org/officeDocument/2006/relationships/image" Target="../media/image1.jpeg"/><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533400"/>
            <a:ext cx="7696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762000" y="1905000"/>
            <a:ext cx="76962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265220" name="Rectangle 4"/>
          <p:cNvSpPr>
            <a:spLocks noGrp="1" noChangeArrowheads="1"/>
          </p:cNvSpPr>
          <p:nvPr>
            <p:ph type="dt" sz="half" idx="2"/>
          </p:nvPr>
        </p:nvSpPr>
        <p:spPr bwMode="auto">
          <a:xfrm>
            <a:off x="200105" y="6329423"/>
            <a:ext cx="2057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Arial" charset="0"/>
              </a:defRPr>
            </a:lvl1pPr>
          </a:lstStyle>
          <a:p>
            <a:pPr>
              <a:defRPr/>
            </a:pPr>
            <a:r>
              <a:rPr lang="en-US" smtClean="0"/>
              <a:t>(c) Figley Institute 2013</a:t>
            </a:r>
            <a:endParaRPr lang="en-US" dirty="0"/>
          </a:p>
        </p:txBody>
      </p:sp>
      <p:grpSp>
        <p:nvGrpSpPr>
          <p:cNvPr id="1030" name="Group 7"/>
          <p:cNvGrpSpPr>
            <a:grpSpLocks/>
          </p:cNvGrpSpPr>
          <p:nvPr/>
        </p:nvGrpSpPr>
        <p:grpSpPr bwMode="auto">
          <a:xfrm>
            <a:off x="168275" y="228600"/>
            <a:ext cx="8823325" cy="6096000"/>
            <a:chOff x="106" y="144"/>
            <a:chExt cx="5558" cy="3840"/>
          </a:xfrm>
        </p:grpSpPr>
        <p:sp>
          <p:nvSpPr>
            <p:cNvPr id="265224" name="AutoShape 8"/>
            <p:cNvSpPr>
              <a:spLocks noChangeArrowheads="1"/>
            </p:cNvSpPr>
            <p:nvPr/>
          </p:nvSpPr>
          <p:spPr bwMode="auto">
            <a:xfrm>
              <a:off x="106" y="144"/>
              <a:ext cx="5558" cy="3840"/>
            </a:xfrm>
            <a:prstGeom prst="roundRect">
              <a:avLst>
                <a:gd name="adj" fmla="val 11046"/>
              </a:avLst>
            </a:prstGeom>
            <a:noFill/>
            <a:ln w="28575">
              <a:solidFill>
                <a:srgbClr val="006600"/>
              </a:solidFill>
              <a:round/>
              <a:headEnd/>
              <a:tailEnd/>
            </a:ln>
            <a:effectLst/>
          </p:spPr>
          <p:txBody>
            <a:bodyPr wrap="none" anchor="ctr"/>
            <a:lstStyle/>
            <a:p>
              <a:pPr algn="ctr" eaLnBrk="1" hangingPunct="1">
                <a:defRPr/>
              </a:pPr>
              <a:endParaRPr lang="en-US" sz="2400">
                <a:latin typeface="Times New Roman" pitchFamily="18" charset="0"/>
              </a:endParaRPr>
            </a:p>
          </p:txBody>
        </p:sp>
        <p:sp>
          <p:nvSpPr>
            <p:cNvPr id="265225" name="Line 9"/>
            <p:cNvSpPr>
              <a:spLocks noChangeShapeType="1"/>
            </p:cNvSpPr>
            <p:nvPr/>
          </p:nvSpPr>
          <p:spPr bwMode="auto">
            <a:xfrm>
              <a:off x="480" y="1077"/>
              <a:ext cx="4848" cy="0"/>
            </a:xfrm>
            <a:prstGeom prst="line">
              <a:avLst/>
            </a:prstGeom>
            <a:noFill/>
            <a:ln w="38100">
              <a:solidFill>
                <a:srgbClr val="006600"/>
              </a:solidFill>
              <a:round/>
              <a:headEnd/>
              <a:tailEnd/>
            </a:ln>
            <a:effectLst/>
          </p:spPr>
          <p:txBody>
            <a:bodyPr/>
            <a:lstStyle/>
            <a:p>
              <a:pPr>
                <a:defRPr/>
              </a:pPr>
              <a:endParaRPr lang="en-US">
                <a:latin typeface="Arial" charset="0"/>
              </a:endParaRPr>
            </a:p>
          </p:txBody>
        </p:sp>
      </p:grpSp>
      <p:pic>
        <p:nvPicPr>
          <p:cNvPr id="1031" name="Picture 1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37037" y="6026348"/>
            <a:ext cx="685800" cy="59650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0" name="Rectangle 5"/>
          <p:cNvSpPr>
            <a:spLocks noGrp="1" noChangeArrowheads="1"/>
          </p:cNvSpPr>
          <p:nvPr>
            <p:ph type="ftr" sz="quarter" idx="3"/>
          </p:nvPr>
        </p:nvSpPr>
        <p:spPr>
          <a:xfrm>
            <a:off x="6248400" y="6400800"/>
            <a:ext cx="2590800" cy="457200"/>
          </a:xfrm>
          <a:prstGeom prst="rect">
            <a:avLst/>
          </a:prstGeom>
          <a:ln/>
        </p:spPr>
        <p:txBody>
          <a:bodyPr/>
          <a:lstStyle>
            <a:lvl1pPr algn="r">
              <a:defRPr/>
            </a:lvl1pPr>
          </a:lstStyle>
          <a:p>
            <a:pPr>
              <a:defRPr/>
            </a:pPr>
            <a:fld id="{1D5DD106-4E6F-48BF-9C06-E52918BAE355}"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43"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xmlns:p14="http://schemas.microsoft.com/office/powerpoint/2010/main" id="1" dur="indefinite" restart="never" nodeType="tmRoot"/>
      </p:par>
    </p:tnLst>
  </p:timing>
  <p:hf hdr="0" ftr="0"/>
  <p:txStyles>
    <p:titleStyle>
      <a:lvl1pPr algn="l" rtl="0" eaLnBrk="0" fontAlgn="base" hangingPunct="0">
        <a:spcBef>
          <a:spcPct val="0"/>
        </a:spcBef>
        <a:spcAft>
          <a:spcPct val="0"/>
        </a:spcAft>
        <a:defRPr sz="3300">
          <a:solidFill>
            <a:srgbClr val="006600"/>
          </a:solidFill>
          <a:latin typeface="+mj-lt"/>
          <a:ea typeface="+mj-ea"/>
          <a:cs typeface="+mj-cs"/>
        </a:defRPr>
      </a:lvl1pPr>
      <a:lvl2pPr algn="l" rtl="0" eaLnBrk="0" fontAlgn="base" hangingPunct="0">
        <a:spcBef>
          <a:spcPct val="0"/>
        </a:spcBef>
        <a:spcAft>
          <a:spcPct val="0"/>
        </a:spcAft>
        <a:defRPr sz="3300">
          <a:solidFill>
            <a:srgbClr val="006600"/>
          </a:solidFill>
          <a:latin typeface="Arial Black" pitchFamily="34" charset="0"/>
        </a:defRPr>
      </a:lvl2pPr>
      <a:lvl3pPr algn="l" rtl="0" eaLnBrk="0" fontAlgn="base" hangingPunct="0">
        <a:spcBef>
          <a:spcPct val="0"/>
        </a:spcBef>
        <a:spcAft>
          <a:spcPct val="0"/>
        </a:spcAft>
        <a:defRPr sz="3300">
          <a:solidFill>
            <a:srgbClr val="006600"/>
          </a:solidFill>
          <a:latin typeface="Arial Black" pitchFamily="34" charset="0"/>
        </a:defRPr>
      </a:lvl3pPr>
      <a:lvl4pPr algn="l" rtl="0" eaLnBrk="0" fontAlgn="base" hangingPunct="0">
        <a:spcBef>
          <a:spcPct val="0"/>
        </a:spcBef>
        <a:spcAft>
          <a:spcPct val="0"/>
        </a:spcAft>
        <a:defRPr sz="3300">
          <a:solidFill>
            <a:srgbClr val="006600"/>
          </a:solidFill>
          <a:latin typeface="Arial Black" pitchFamily="34" charset="0"/>
        </a:defRPr>
      </a:lvl4pPr>
      <a:lvl5pPr algn="l" rtl="0" eaLnBrk="0" fontAlgn="base" hangingPunct="0">
        <a:spcBef>
          <a:spcPct val="0"/>
        </a:spcBef>
        <a:spcAft>
          <a:spcPct val="0"/>
        </a:spcAft>
        <a:defRPr sz="3300">
          <a:solidFill>
            <a:srgbClr val="006600"/>
          </a:solidFill>
          <a:latin typeface="Arial Black" pitchFamily="34" charset="0"/>
        </a:defRPr>
      </a:lvl5pPr>
      <a:lvl6pPr marL="457200" algn="l" rtl="0" fontAlgn="base">
        <a:spcBef>
          <a:spcPct val="0"/>
        </a:spcBef>
        <a:spcAft>
          <a:spcPct val="0"/>
        </a:spcAft>
        <a:defRPr sz="3300">
          <a:solidFill>
            <a:srgbClr val="006600"/>
          </a:solidFill>
          <a:latin typeface="Arial Black" pitchFamily="34" charset="0"/>
        </a:defRPr>
      </a:lvl6pPr>
      <a:lvl7pPr marL="914400" algn="l" rtl="0" fontAlgn="base">
        <a:spcBef>
          <a:spcPct val="0"/>
        </a:spcBef>
        <a:spcAft>
          <a:spcPct val="0"/>
        </a:spcAft>
        <a:defRPr sz="3300">
          <a:solidFill>
            <a:srgbClr val="006600"/>
          </a:solidFill>
          <a:latin typeface="Arial Black" pitchFamily="34" charset="0"/>
        </a:defRPr>
      </a:lvl7pPr>
      <a:lvl8pPr marL="1371600" algn="l" rtl="0" fontAlgn="base">
        <a:spcBef>
          <a:spcPct val="0"/>
        </a:spcBef>
        <a:spcAft>
          <a:spcPct val="0"/>
        </a:spcAft>
        <a:defRPr sz="3300">
          <a:solidFill>
            <a:srgbClr val="006600"/>
          </a:solidFill>
          <a:latin typeface="Arial Black" pitchFamily="34" charset="0"/>
        </a:defRPr>
      </a:lvl8pPr>
      <a:lvl9pPr marL="1828800" algn="l" rtl="0" fontAlgn="base">
        <a:spcBef>
          <a:spcPct val="0"/>
        </a:spcBef>
        <a:spcAft>
          <a:spcPct val="0"/>
        </a:spcAft>
        <a:defRPr sz="3300">
          <a:solidFill>
            <a:srgbClr val="006600"/>
          </a:solidFill>
          <a:latin typeface="Arial Black" pitchFamily="34" charset="0"/>
        </a:defRPr>
      </a:lvl9pPr>
    </p:titleStyle>
    <p:bodyStyle>
      <a:lvl1pPr marL="342900" indent="-342900" algn="l" rtl="0" eaLnBrk="0" fontAlgn="base" hangingPunct="0">
        <a:spcBef>
          <a:spcPct val="20000"/>
        </a:spcBef>
        <a:spcAft>
          <a:spcPct val="0"/>
        </a:spcAft>
        <a:buClr>
          <a:srgbClr val="990099"/>
        </a:buClr>
        <a:buSzPct val="70000"/>
        <a:buFont typeface="Wingdings" pitchFamily="2" charset="2"/>
        <a:buChar char="l"/>
        <a:defRPr sz="3100">
          <a:solidFill>
            <a:schemeClr val="tx1"/>
          </a:solidFill>
          <a:latin typeface="+mn-lt"/>
          <a:ea typeface="+mn-ea"/>
          <a:cs typeface="+mn-cs"/>
        </a:defRPr>
      </a:lvl1pPr>
      <a:lvl2pPr marL="742950" indent="-285750" algn="l" rtl="0" eaLnBrk="0" fontAlgn="base" hangingPunct="0">
        <a:spcBef>
          <a:spcPct val="20000"/>
        </a:spcBef>
        <a:spcAft>
          <a:spcPct val="0"/>
        </a:spcAft>
        <a:buClr>
          <a:srgbClr val="006600"/>
        </a:buClr>
        <a:buSzPct val="150000"/>
        <a:buChar char="•"/>
        <a:defRPr sz="2600">
          <a:solidFill>
            <a:schemeClr val="tx1"/>
          </a:solidFill>
          <a:latin typeface="+mn-lt"/>
        </a:defRPr>
      </a:lvl2pPr>
      <a:lvl3pPr marL="1143000" indent="-228600" algn="l" rtl="0" eaLnBrk="0" fontAlgn="base" hangingPunct="0">
        <a:spcBef>
          <a:spcPct val="20000"/>
        </a:spcBef>
        <a:spcAft>
          <a:spcPct val="0"/>
        </a:spcAft>
        <a:buClr>
          <a:srgbClr val="B2B2B2"/>
        </a:buClr>
        <a:buSzPct val="150000"/>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mn-lt"/>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54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Arial" charset="0"/>
              </a:defRPr>
            </a:lvl1pPr>
          </a:lstStyle>
          <a:p>
            <a:pPr>
              <a:defRPr/>
            </a:pPr>
            <a:r>
              <a:rPr lang="en-US" smtClean="0"/>
              <a:t>(c) Figley Institute 2013</a:t>
            </a:r>
            <a:endParaRPr lang="en-US"/>
          </a:p>
        </p:txBody>
      </p:sp>
      <p:sp>
        <p:nvSpPr>
          <p:cNvPr id="2754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Arial" charset="0"/>
              </a:defRPr>
            </a:lvl1pPr>
          </a:lstStyle>
          <a:p>
            <a:pPr>
              <a:defRPr/>
            </a:pPr>
            <a:r>
              <a:rPr lang="en-US" smtClean="0"/>
              <a:t>‹#›</a:t>
            </a:r>
            <a:endParaRPr lang="en-US"/>
          </a:p>
        </p:txBody>
      </p:sp>
      <p:sp>
        <p:nvSpPr>
          <p:cNvPr id="2754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charset="0"/>
              </a:defRPr>
            </a:lvl1pPr>
          </a:lstStyle>
          <a:p>
            <a:pPr>
              <a:defRPr/>
            </a:pPr>
            <a:fld id="{7AF2092C-EC45-4D06-8B19-B2BF3B7145E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iming>
    <p:tnLst>
      <p:par>
        <p:cTn xmlns:p14="http://schemas.microsoft.com/office/powerpoint/2010/main" id="1" dur="indefinite" restart="never" nodeType="tmRoot"/>
      </p:par>
    </p:tnLst>
  </p:timing>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136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Arial" charset="0"/>
              </a:defRPr>
            </a:lvl1pPr>
          </a:lstStyle>
          <a:p>
            <a:pPr>
              <a:defRPr/>
            </a:pPr>
            <a:r>
              <a:rPr lang="en-US" smtClean="0"/>
              <a:t>(c) Figley Institute 2013</a:t>
            </a:r>
            <a:endParaRPr lang="en-US"/>
          </a:p>
        </p:txBody>
      </p:sp>
      <p:sp>
        <p:nvSpPr>
          <p:cNvPr id="27136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Arial" charset="0"/>
              </a:defRPr>
            </a:lvl1pPr>
          </a:lstStyle>
          <a:p>
            <a:pPr>
              <a:defRPr/>
            </a:pPr>
            <a:r>
              <a:rPr lang="en-US" smtClean="0"/>
              <a:t>‹#›</a:t>
            </a:r>
            <a:endParaRPr lang="en-US"/>
          </a:p>
        </p:txBody>
      </p:sp>
      <p:sp>
        <p:nvSpPr>
          <p:cNvPr id="27136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charset="0"/>
              </a:defRPr>
            </a:lvl1pPr>
          </a:lstStyle>
          <a:p>
            <a:pPr>
              <a:defRPr/>
            </a:pPr>
            <a:fld id="{1E881B30-093E-4291-BDC1-965A4076317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703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smtClean="0">
                <a:latin typeface="Arial" charset="0"/>
              </a:defRPr>
            </a:lvl1pPr>
          </a:lstStyle>
          <a:p>
            <a:pPr>
              <a:defRPr/>
            </a:pPr>
            <a:r>
              <a:rPr lang="en-US" smtClean="0"/>
              <a:t>(c) Figley Institute 2013</a:t>
            </a:r>
            <a:endParaRPr lang="en-US"/>
          </a:p>
        </p:txBody>
      </p:sp>
      <p:sp>
        <p:nvSpPr>
          <p:cNvPr id="270341" name="Rectangle 5"/>
          <p:cNvSpPr>
            <a:spLocks noGrp="1" noChangeArrowheads="1"/>
          </p:cNvSpPr>
          <p:nvPr>
            <p:ph type="ftr" sz="quarter" idx="3"/>
          </p:nvPr>
        </p:nvSpPr>
        <p:spPr bwMode="auto">
          <a:xfrm>
            <a:off x="6248400" y="62484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smtClean="0">
                <a:latin typeface="Arial" charset="0"/>
              </a:defRPr>
            </a:lvl1pPr>
          </a:lstStyle>
          <a:p>
            <a:pPr>
              <a:defRPr/>
            </a:pPr>
            <a:r>
              <a:rPr lang="en-US" smtClean="0"/>
              <a:t>‹#›</a:t>
            </a:r>
            <a:endParaRPr lang="en-US"/>
          </a:p>
        </p:txBody>
      </p:sp>
      <p:pic>
        <p:nvPicPr>
          <p:cNvPr id="4102"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91000" y="5995988"/>
            <a:ext cx="9906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microsoft.com/office/2007/relationships/hdphoto" Target="../media/hdphoto1.wdp"/></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5C..%5C..%5CDesktop%5CCFE%20AMEDD%202013Sept%5CGrandma%20hits%20car%20with%20purse.r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0" dirty="0" smtClean="0">
                <a:latin typeface="+mn-lt"/>
              </a:rPr>
              <a:t>Compassion Fatigue Educator </a:t>
            </a:r>
            <a:br>
              <a:rPr lang="en-US" b="1" i="0" dirty="0" smtClean="0">
                <a:latin typeface="+mn-lt"/>
              </a:rPr>
            </a:br>
            <a:r>
              <a:rPr lang="en-US" b="1" i="0" dirty="0" smtClean="0">
                <a:latin typeface="+mn-lt"/>
              </a:rPr>
              <a:t>Certification Course</a:t>
            </a:r>
            <a:br>
              <a:rPr lang="en-US" b="1" i="0" dirty="0" smtClean="0">
                <a:latin typeface="+mn-lt"/>
              </a:rPr>
            </a:br>
            <a:endParaRPr lang="en-US" b="1" i="0" dirty="0">
              <a:latin typeface="+mn-lt"/>
            </a:endParaRPr>
          </a:p>
        </p:txBody>
      </p:sp>
      <p:sp>
        <p:nvSpPr>
          <p:cNvPr id="3" name="Subtitle 2"/>
          <p:cNvSpPr>
            <a:spLocks noGrp="1"/>
          </p:cNvSpPr>
          <p:nvPr>
            <p:ph type="subTitle" idx="1"/>
          </p:nvPr>
        </p:nvSpPr>
        <p:spPr/>
        <p:txBody>
          <a:bodyPr/>
          <a:lstStyle/>
          <a:p>
            <a:r>
              <a:rPr lang="en-US" sz="3600" b="1" dirty="0" smtClean="0">
                <a:solidFill>
                  <a:srgbClr val="006600"/>
                </a:solidFill>
              </a:rPr>
              <a:t>for </a:t>
            </a:r>
          </a:p>
          <a:p>
            <a:r>
              <a:rPr lang="en-US" sz="3600" b="1" dirty="0" smtClean="0">
                <a:solidFill>
                  <a:srgbClr val="006600"/>
                </a:solidFill>
              </a:rPr>
              <a:t>AMEDDSC U.S. Army Chaplains and Chaplain Assistants</a:t>
            </a:r>
            <a:endParaRPr lang="en-US" sz="3600" b="1" dirty="0">
              <a:solidFill>
                <a:srgbClr val="006600"/>
              </a:solidFill>
            </a:endParaRPr>
          </a:p>
        </p:txBody>
      </p:sp>
    </p:spTree>
    <p:extLst>
      <p:ext uri="{BB962C8B-B14F-4D97-AF65-F5344CB8AC3E}">
        <p14:creationId xmlns:p14="http://schemas.microsoft.com/office/powerpoint/2010/main" val="380919231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Course </a:t>
            </a:r>
            <a:r>
              <a:rPr lang="en-US" b="1" dirty="0" smtClean="0"/>
              <a:t>Objectives </a:t>
            </a:r>
            <a:r>
              <a:rPr lang="en-US" sz="3300" dirty="0" smtClean="0">
                <a:solidFill>
                  <a:srgbClr val="006600"/>
                </a:solidFill>
                <a:effectLst/>
                <a:latin typeface="+mn-lt"/>
              </a:rPr>
              <a:t>(p. 1)</a:t>
            </a:r>
            <a:endParaRPr lang="en-US" dirty="0">
              <a:latin typeface="+mn-lt"/>
            </a:endParaRPr>
          </a:p>
        </p:txBody>
      </p:sp>
      <p:sp>
        <p:nvSpPr>
          <p:cNvPr id="3" name="Content Placeholder 2"/>
          <p:cNvSpPr>
            <a:spLocks noGrp="1"/>
          </p:cNvSpPr>
          <p:nvPr>
            <p:ph idx="1"/>
          </p:nvPr>
        </p:nvSpPr>
        <p:spPr/>
        <p:txBody>
          <a:bodyPr/>
          <a:lstStyle/>
          <a:p>
            <a:pPr marL="0" indent="0">
              <a:buNone/>
            </a:pPr>
            <a:r>
              <a:rPr lang="en-US" dirty="0"/>
              <a:t>Upon completion of the one day training, participants will be able to</a:t>
            </a:r>
          </a:p>
          <a:p>
            <a:pPr marL="0" indent="0">
              <a:buNone/>
            </a:pPr>
            <a:endParaRPr lang="en-US" sz="1400" dirty="0"/>
          </a:p>
          <a:p>
            <a:pPr marL="514350" lvl="0" indent="-514350">
              <a:buFont typeface="+mj-lt"/>
              <a:buAutoNum type="arabicPeriod"/>
            </a:pPr>
            <a:r>
              <a:rPr lang="en-US" dirty="0"/>
              <a:t>Articulate the developmental history of compassion fatigue including countertransference, caregiver stress, burnout, vicarious traumatization, and secondary traumatic </a:t>
            </a:r>
            <a:r>
              <a:rPr lang="en-US" dirty="0" smtClean="0"/>
              <a:t>stress</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dirty="0"/>
          </a:p>
        </p:txBody>
      </p:sp>
    </p:spTree>
    <p:extLst>
      <p:ext uri="{BB962C8B-B14F-4D97-AF65-F5344CB8AC3E}">
        <p14:creationId xmlns:p14="http://schemas.microsoft.com/office/powerpoint/2010/main" val="330196268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514350" lvl="0" indent="-514350">
              <a:lnSpc>
                <a:spcPct val="150000"/>
              </a:lnSpc>
              <a:spcBef>
                <a:spcPts val="0"/>
              </a:spcBef>
              <a:spcAft>
                <a:spcPts val="0"/>
              </a:spcAft>
              <a:buFont typeface="+mj-lt"/>
              <a:buAutoNum type="arabicPeriod" startAt="2"/>
            </a:pPr>
            <a:r>
              <a:rPr lang="en-US" dirty="0">
                <a:ea typeface="Times New Roman"/>
                <a:cs typeface="Comic Sans MS"/>
              </a:rPr>
              <a:t>Differentiate between compassion fatigue, secondary traumatic stress, and vicarious traumatization;</a:t>
            </a:r>
            <a:endParaRPr lang="en-US" dirty="0" smtClean="0">
              <a:effectLst/>
              <a:latin typeface="Comic Sans MS"/>
              <a:ea typeface="Times New Roman"/>
              <a:cs typeface="Comic Sans MS"/>
            </a:endParaRPr>
          </a:p>
          <a:p>
            <a:pPr marL="514350" lvl="0" indent="-514350">
              <a:lnSpc>
                <a:spcPct val="150000"/>
              </a:lnSpc>
              <a:spcBef>
                <a:spcPts val="0"/>
              </a:spcBef>
              <a:spcAft>
                <a:spcPts val="0"/>
              </a:spcAft>
              <a:buFont typeface="+mj-lt"/>
              <a:buAutoNum type="arabicPeriod" startAt="2"/>
            </a:pPr>
            <a:r>
              <a:rPr lang="en-US" dirty="0">
                <a:ea typeface="Times New Roman"/>
                <a:cs typeface="Comic Sans MS"/>
              </a:rPr>
              <a:t>Articulate the unique array of symptoms indigenous to compassion fatigue;</a:t>
            </a:r>
            <a:endParaRPr lang="en-US" dirty="0" smtClean="0">
              <a:effectLst/>
              <a:latin typeface="Comic Sans MS"/>
              <a:ea typeface="Times New Roman"/>
              <a:cs typeface="Comic Sans MS"/>
            </a:endParaRP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7111875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514350" lvl="0" indent="-514350">
              <a:spcBef>
                <a:spcPts val="600"/>
              </a:spcBef>
              <a:buFont typeface="+mj-lt"/>
              <a:buAutoNum type="arabicPeriod" startAt="4"/>
            </a:pPr>
            <a:r>
              <a:rPr lang="en-US" dirty="0"/>
              <a:t>Assess and identify symptoms of compassion fatigue in self and others;</a:t>
            </a:r>
          </a:p>
          <a:p>
            <a:pPr marL="514350" lvl="0" indent="-514350">
              <a:spcBef>
                <a:spcPts val="600"/>
              </a:spcBef>
              <a:buFont typeface="+mj-lt"/>
              <a:buAutoNum type="arabicPeriod" startAt="4"/>
            </a:pPr>
            <a:r>
              <a:rPr lang="en-US" dirty="0"/>
              <a:t>Recognize compassion fatigue triggers and early warning signs;</a:t>
            </a:r>
          </a:p>
          <a:p>
            <a:pPr marL="514350" lvl="0" indent="-514350">
              <a:spcBef>
                <a:spcPts val="600"/>
              </a:spcBef>
              <a:buFont typeface="+mj-lt"/>
              <a:buAutoNum type="arabicPeriod" startAt="4"/>
            </a:pPr>
            <a:r>
              <a:rPr lang="en-US" dirty="0"/>
              <a:t>Articulate current theoretical models for the etiology and transmission of compassion fatigue;</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0034089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514350" lvl="0" indent="-514350">
              <a:spcBef>
                <a:spcPts val="3000"/>
              </a:spcBef>
              <a:buFont typeface="+mj-lt"/>
              <a:buAutoNum type="arabicPeriod" startAt="7"/>
            </a:pPr>
            <a:r>
              <a:rPr lang="en-US" dirty="0"/>
              <a:t>Articulate and teach others the potential effects of traumatic stress upon systems (marriage, family, workplace, </a:t>
            </a:r>
            <a:r>
              <a:rPr lang="en-US" dirty="0" err="1"/>
              <a:t>etc</a:t>
            </a:r>
            <a:r>
              <a:rPr lang="en-US" dirty="0"/>
              <a:t>);</a:t>
            </a:r>
          </a:p>
          <a:p>
            <a:pPr marL="514350" lvl="0" indent="-514350">
              <a:spcBef>
                <a:spcPts val="3000"/>
              </a:spcBef>
              <a:buFont typeface="+mj-lt"/>
              <a:buAutoNum type="arabicPeriod" startAt="7"/>
            </a:pPr>
            <a:r>
              <a:rPr lang="en-US" dirty="0"/>
              <a:t>Identify and utilize resources and plans for resiliency and prevention for self and ability to facilitate this plan with others;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65097221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09600" y="1905000"/>
            <a:ext cx="8153400" cy="4038600"/>
          </a:xfrm>
        </p:spPr>
        <p:txBody>
          <a:bodyPr/>
          <a:lstStyle/>
          <a:p>
            <a:pPr marL="514350" lvl="0" indent="-514350">
              <a:spcBef>
                <a:spcPts val="600"/>
              </a:spcBef>
              <a:spcAft>
                <a:spcPts val="600"/>
              </a:spcAft>
              <a:buFont typeface="+mj-lt"/>
              <a:buAutoNum type="arabicPeriod" startAt="9"/>
            </a:pPr>
            <a:r>
              <a:rPr lang="en-US" dirty="0"/>
              <a:t>Create and maintain a self-care plan for self and others and familiar with the Academy of </a:t>
            </a:r>
            <a:r>
              <a:rPr lang="en-US" dirty="0" smtClean="0"/>
              <a:t>Traumatology’s Standards of Self Care for traumatologists.</a:t>
            </a:r>
            <a:endParaRPr lang="en-US" dirty="0"/>
          </a:p>
          <a:p>
            <a:pPr marL="514350" lvl="0" indent="-514350">
              <a:spcBef>
                <a:spcPts val="600"/>
              </a:spcBef>
              <a:spcAft>
                <a:spcPts val="600"/>
              </a:spcAft>
              <a:buFont typeface="+mj-lt"/>
              <a:buAutoNum type="arabicPeriod" startAt="9"/>
            </a:pPr>
            <a:r>
              <a:rPr lang="en-US" dirty="0"/>
              <a:t>Facilitate a self-care plan for self and others;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52134247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514350" lvl="0" indent="-514350">
              <a:spcBef>
                <a:spcPts val="600"/>
              </a:spcBef>
              <a:spcAft>
                <a:spcPts val="600"/>
              </a:spcAft>
              <a:buFont typeface="+mj-lt"/>
              <a:buAutoNum type="arabicPeriod" startAt="11"/>
            </a:pPr>
            <a:r>
              <a:rPr lang="en-US" dirty="0"/>
              <a:t>Provide psycho-education on the causes, symptoms, prevention, and treatment of compassion fatigue; and</a:t>
            </a:r>
          </a:p>
          <a:p>
            <a:pPr marL="514350" lvl="0" indent="-514350">
              <a:spcBef>
                <a:spcPts val="600"/>
              </a:spcBef>
              <a:spcAft>
                <a:spcPts val="600"/>
              </a:spcAft>
              <a:buFont typeface="+mj-lt"/>
              <a:buAutoNum type="arabicPeriod" startAt="11"/>
            </a:pPr>
            <a:r>
              <a:rPr lang="en-US" dirty="0"/>
              <a:t>Abide by the Academy of </a:t>
            </a:r>
            <a:r>
              <a:rPr lang="en-US" dirty="0" smtClean="0"/>
              <a:t>Traumatology Standards of Practice.</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4358116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smtClean="0"/>
              <a:t>Getting to Know You</a:t>
            </a:r>
          </a:p>
        </p:txBody>
      </p:sp>
      <p:sp>
        <p:nvSpPr>
          <p:cNvPr id="7171" name="Content Placeholder 2"/>
          <p:cNvSpPr>
            <a:spLocks noGrp="1"/>
          </p:cNvSpPr>
          <p:nvPr>
            <p:ph idx="1"/>
          </p:nvPr>
        </p:nvSpPr>
        <p:spPr>
          <a:xfrm>
            <a:off x="762000" y="1752600"/>
            <a:ext cx="7696200" cy="4191000"/>
          </a:xfrm>
        </p:spPr>
        <p:txBody>
          <a:bodyPr/>
          <a:lstStyle/>
          <a:p>
            <a:pPr marL="514350" indent="-514350" eaLnBrk="1" hangingPunct="1">
              <a:spcBef>
                <a:spcPts val="300"/>
              </a:spcBef>
              <a:spcAft>
                <a:spcPts val="300"/>
              </a:spcAft>
              <a:buAutoNum type="arabicPeriod"/>
            </a:pPr>
            <a:r>
              <a:rPr lang="en-US" sz="2600" dirty="0" smtClean="0"/>
              <a:t>Work in table groups</a:t>
            </a:r>
          </a:p>
          <a:p>
            <a:pPr marL="514350" indent="-514350" eaLnBrk="1" hangingPunct="1">
              <a:spcBef>
                <a:spcPts val="300"/>
              </a:spcBef>
              <a:spcAft>
                <a:spcPts val="300"/>
              </a:spcAft>
              <a:buAutoNum type="arabicPeriod"/>
            </a:pPr>
            <a:r>
              <a:rPr lang="en-US" sz="2600" dirty="0" smtClean="0"/>
              <a:t>Identify volunteer to serve as group spokesperson</a:t>
            </a:r>
          </a:p>
          <a:p>
            <a:pPr marL="514350" indent="-514350" eaLnBrk="1" hangingPunct="1">
              <a:spcBef>
                <a:spcPts val="300"/>
              </a:spcBef>
              <a:spcAft>
                <a:spcPts val="300"/>
              </a:spcAft>
              <a:buAutoNum type="arabicPeriod"/>
            </a:pPr>
            <a:r>
              <a:rPr lang="en-US" sz="2600" dirty="0" smtClean="0"/>
              <a:t>Spokesperson list names and duty stations of those in group on index card</a:t>
            </a:r>
          </a:p>
          <a:p>
            <a:pPr marL="514350" indent="-514350" eaLnBrk="1" hangingPunct="1">
              <a:spcBef>
                <a:spcPts val="300"/>
              </a:spcBef>
              <a:spcAft>
                <a:spcPts val="300"/>
              </a:spcAft>
              <a:buAutoNum type="arabicPeriod"/>
            </a:pPr>
            <a:r>
              <a:rPr lang="en-US" sz="2600" dirty="0" smtClean="0"/>
              <a:t>Identify three major areas of work related challenges</a:t>
            </a:r>
          </a:p>
          <a:p>
            <a:pPr marL="514350" indent="-514350" eaLnBrk="1" hangingPunct="1">
              <a:spcBef>
                <a:spcPts val="300"/>
              </a:spcBef>
              <a:spcAft>
                <a:spcPts val="300"/>
              </a:spcAft>
              <a:buAutoNum type="arabicPeriod"/>
            </a:pPr>
            <a:r>
              <a:rPr lang="en-US" sz="2600" dirty="0" smtClean="0"/>
              <a:t>Report out names and challenges</a:t>
            </a:r>
          </a:p>
          <a:p>
            <a:pPr marL="514350" indent="-514350" eaLnBrk="1" hangingPunct="1">
              <a:spcBef>
                <a:spcPts val="300"/>
              </a:spcBef>
              <a:spcAft>
                <a:spcPts val="300"/>
              </a:spcAft>
              <a:buAutoNum type="arabicPeriod"/>
            </a:pPr>
            <a:r>
              <a:rPr lang="en-US" sz="2600" dirty="0" smtClean="0"/>
              <a:t>Turn card in to me</a:t>
            </a:r>
          </a:p>
          <a:p>
            <a:pPr marL="0" indent="0" eaLnBrk="1" hangingPunct="1">
              <a:lnSpc>
                <a:spcPct val="150000"/>
              </a:lnSpc>
              <a:buNone/>
            </a:pPr>
            <a:r>
              <a:rPr lang="en-US" dirty="0"/>
              <a:t>	</a:t>
            </a:r>
            <a:endParaRPr lang="en-US" dirty="0" smtClean="0"/>
          </a:p>
        </p:txBody>
      </p:sp>
      <p:sp>
        <p:nvSpPr>
          <p:cNvPr id="71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8196" name="Rectangle 2"/>
          <p:cNvSpPr>
            <a:spLocks noGrp="1" noChangeArrowheads="1"/>
          </p:cNvSpPr>
          <p:nvPr>
            <p:ph type="title"/>
          </p:nvPr>
        </p:nvSpPr>
        <p:spPr/>
        <p:txBody>
          <a:bodyPr/>
          <a:lstStyle/>
          <a:p>
            <a:pPr eaLnBrk="1" hangingPunct="1"/>
            <a:r>
              <a:rPr lang="en-US" dirty="0" smtClean="0"/>
              <a:t>A bit about me Education</a:t>
            </a:r>
          </a:p>
        </p:txBody>
      </p:sp>
      <p:sp>
        <p:nvSpPr>
          <p:cNvPr id="819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700" dirty="0" smtClean="0"/>
              <a:t>Education </a:t>
            </a:r>
          </a:p>
          <a:p>
            <a:pPr eaLnBrk="1" hangingPunct="1">
              <a:lnSpc>
                <a:spcPct val="90000"/>
              </a:lnSpc>
              <a:buFont typeface="Wingdings" pitchFamily="2" charset="2"/>
              <a:buNone/>
            </a:pPr>
            <a:endParaRPr lang="en-US" sz="100" dirty="0" smtClean="0"/>
          </a:p>
          <a:p>
            <a:pPr lvl="1" eaLnBrk="1" hangingPunct="1">
              <a:lnSpc>
                <a:spcPct val="150000"/>
              </a:lnSpc>
            </a:pPr>
            <a:r>
              <a:rPr lang="en-US" sz="2200" dirty="0" smtClean="0"/>
              <a:t>BS Psychology (1981)</a:t>
            </a:r>
          </a:p>
          <a:p>
            <a:pPr lvl="1" eaLnBrk="1" hangingPunct="1">
              <a:lnSpc>
                <a:spcPct val="150000"/>
              </a:lnSpc>
            </a:pPr>
            <a:r>
              <a:rPr lang="en-US" sz="2200" dirty="0" smtClean="0"/>
              <a:t>MS Counseling and Human Systems (1983)</a:t>
            </a:r>
          </a:p>
          <a:p>
            <a:pPr lvl="1" eaLnBrk="1" hangingPunct="1">
              <a:lnSpc>
                <a:spcPct val="150000"/>
              </a:lnSpc>
            </a:pPr>
            <a:r>
              <a:rPr lang="en-US" sz="2200" dirty="0" smtClean="0"/>
              <a:t>Certified Traumatologist (1997)</a:t>
            </a:r>
          </a:p>
          <a:p>
            <a:pPr lvl="1" eaLnBrk="1" hangingPunct="1">
              <a:lnSpc>
                <a:spcPct val="150000"/>
              </a:lnSpc>
            </a:pPr>
            <a:r>
              <a:rPr lang="en-US" sz="2200" dirty="0" smtClean="0"/>
              <a:t>Master Traumatologist (1999)</a:t>
            </a:r>
          </a:p>
          <a:p>
            <a:pPr lvl="1" eaLnBrk="1" hangingPunct="1">
              <a:lnSpc>
                <a:spcPct val="150000"/>
              </a:lnSpc>
            </a:pPr>
            <a:r>
              <a:rPr lang="en-US" sz="2200" dirty="0" smtClean="0"/>
              <a:t>Certified Compassion Fatigue Therapist (2004)</a:t>
            </a:r>
          </a:p>
          <a:p>
            <a:pPr lvl="1" eaLnBrk="1" hangingPunct="1">
              <a:lnSpc>
                <a:spcPct val="150000"/>
              </a:lnSpc>
            </a:pPr>
            <a:r>
              <a:rPr lang="en-US" sz="2200" dirty="0" err="1" smtClean="0"/>
              <a:t>DMin</a:t>
            </a:r>
            <a:r>
              <a:rPr lang="en-US" sz="2200" dirty="0" smtClean="0"/>
              <a:t> Pastoral Counseling (2008)</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9220" name="Rectangle 2"/>
          <p:cNvSpPr>
            <a:spLocks noGrp="1" noChangeArrowheads="1"/>
          </p:cNvSpPr>
          <p:nvPr>
            <p:ph type="title"/>
          </p:nvPr>
        </p:nvSpPr>
        <p:spPr/>
        <p:txBody>
          <a:bodyPr/>
          <a:lstStyle/>
          <a:p>
            <a:pPr eaLnBrk="1" hangingPunct="1"/>
            <a:r>
              <a:rPr lang="en-US" dirty="0" smtClean="0"/>
              <a:t>A bit about me - Experience</a:t>
            </a:r>
          </a:p>
        </p:txBody>
      </p:sp>
      <p:sp>
        <p:nvSpPr>
          <p:cNvPr id="9221" name="Rectangle 3"/>
          <p:cNvSpPr>
            <a:spLocks noGrp="1" noChangeArrowheads="1"/>
          </p:cNvSpPr>
          <p:nvPr>
            <p:ph type="body" idx="1"/>
          </p:nvPr>
        </p:nvSpPr>
        <p:spPr/>
        <p:txBody>
          <a:bodyPr/>
          <a:lstStyle/>
          <a:p>
            <a:pPr eaLnBrk="1" hangingPunct="1"/>
            <a:r>
              <a:rPr lang="en-US" dirty="0" smtClean="0"/>
              <a:t>Field Practitioner</a:t>
            </a:r>
          </a:p>
          <a:p>
            <a:pPr lvl="1" eaLnBrk="1" hangingPunct="1"/>
            <a:r>
              <a:rPr lang="en-US" dirty="0" smtClean="0"/>
              <a:t>Human Services and Crisis Counseling </a:t>
            </a:r>
          </a:p>
          <a:p>
            <a:pPr lvl="1" eaLnBrk="1" hangingPunct="1"/>
            <a:r>
              <a:rPr lang="en-US" dirty="0" smtClean="0"/>
              <a:t>Crisis Intervention in the workplace</a:t>
            </a:r>
          </a:p>
          <a:p>
            <a:pPr marL="914400" lvl="2" indent="0" eaLnBrk="1" hangingPunct="1">
              <a:buNone/>
            </a:pPr>
            <a:r>
              <a:rPr lang="en-US" dirty="0"/>
              <a:t>M</a:t>
            </a:r>
            <a:r>
              <a:rPr lang="en-US" dirty="0" smtClean="0"/>
              <a:t>urder, suicide, armed robbery</a:t>
            </a:r>
          </a:p>
          <a:p>
            <a:pPr eaLnBrk="1" hangingPunct="1"/>
            <a:r>
              <a:rPr lang="en-US" dirty="0" smtClean="0"/>
              <a:t>Field Instructor, e.g.,</a:t>
            </a:r>
          </a:p>
          <a:p>
            <a:pPr lvl="1" eaLnBrk="1" hangingPunct="1"/>
            <a:r>
              <a:rPr lang="en-US" dirty="0"/>
              <a:t>C</a:t>
            </a:r>
            <a:r>
              <a:rPr lang="en-US" dirty="0" smtClean="0"/>
              <a:t>linicians, first responders, emergency managers, hospital chaplains, and U.S. military (Army and Navy)</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br>
              <a:rPr lang="en-US" dirty="0" smtClean="0"/>
            </a:br>
            <a:endParaRPr lang="en-US" dirty="0"/>
          </a:p>
        </p:txBody>
      </p:sp>
      <p:sp>
        <p:nvSpPr>
          <p:cNvPr id="4" name="Date Placeholder 3"/>
          <p:cNvSpPr>
            <a:spLocks noGrp="1"/>
          </p:cNvSpPr>
          <p:nvPr>
            <p:ph type="dt" sz="half" idx="10"/>
          </p:nvPr>
        </p:nvSpPr>
        <p:spPr/>
        <p:txBody>
          <a:bodyPr/>
          <a:lstStyle/>
          <a:p>
            <a:pPr>
              <a:defRPr/>
            </a:pPr>
            <a:r>
              <a:rPr lang="en-US" smtClean="0"/>
              <a:t>(c) Figley Institute 2012</a:t>
            </a:r>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87374355"/>
              </p:ext>
            </p:extLst>
          </p:nvPr>
        </p:nvGraphicFramePr>
        <p:xfrm>
          <a:off x="762000" y="1905000"/>
          <a:ext cx="7696200" cy="3235960"/>
        </p:xfrm>
        <a:graphic>
          <a:graphicData uri="http://schemas.openxmlformats.org/drawingml/2006/table">
            <a:tbl>
              <a:tblPr firstRow="1" bandRow="1">
                <a:tableStyleId>{93296810-A885-4BE3-A3E7-6D5BEEA58F35}</a:tableStyleId>
              </a:tblPr>
              <a:tblGrid>
                <a:gridCol w="990600"/>
                <a:gridCol w="1219200"/>
                <a:gridCol w="5486400"/>
              </a:tblGrid>
              <a:tr h="370840">
                <a:tc>
                  <a:txBody>
                    <a:bodyPr/>
                    <a:lstStyle/>
                    <a:p>
                      <a:r>
                        <a:rPr lang="en-US" dirty="0" smtClean="0"/>
                        <a:t>Time</a:t>
                      </a:r>
                      <a:endParaRPr lang="en-US" dirty="0"/>
                    </a:p>
                  </a:txBody>
                  <a:tcPr/>
                </a:tc>
                <a:tc>
                  <a:txBody>
                    <a:bodyPr/>
                    <a:lstStyle/>
                    <a:p>
                      <a:r>
                        <a:rPr lang="en-US" dirty="0" smtClean="0"/>
                        <a:t>Section</a:t>
                      </a:r>
                      <a:endParaRPr lang="en-US" dirty="0"/>
                    </a:p>
                  </a:txBody>
                  <a:tcPr/>
                </a:tc>
                <a:tc>
                  <a:txBody>
                    <a:bodyPr/>
                    <a:lstStyle/>
                    <a:p>
                      <a:r>
                        <a:rPr lang="en-US" dirty="0" smtClean="0"/>
                        <a:t>Topic</a:t>
                      </a:r>
                      <a:endParaRPr lang="en-US" dirty="0"/>
                    </a:p>
                  </a:txBody>
                  <a:tcPr/>
                </a:tc>
              </a:tr>
              <a:tr h="370840">
                <a:tc>
                  <a:txBody>
                    <a:bodyPr/>
                    <a:lstStyle/>
                    <a:p>
                      <a:r>
                        <a:rPr lang="en-US" dirty="0" smtClean="0"/>
                        <a:t>0800</a:t>
                      </a:r>
                      <a:endParaRPr lang="en-US" dirty="0"/>
                    </a:p>
                  </a:txBody>
                  <a:tcPr/>
                </a:tc>
                <a:tc>
                  <a:txBody>
                    <a:bodyPr/>
                    <a:lstStyle/>
                    <a:p>
                      <a:r>
                        <a:rPr lang="en-US" dirty="0" smtClean="0"/>
                        <a:t>Part I</a:t>
                      </a:r>
                      <a:r>
                        <a:rPr lang="en-US" baseline="0" dirty="0" smtClean="0"/>
                        <a:t> </a:t>
                      </a:r>
                      <a:endParaRPr lang="en-US" dirty="0"/>
                    </a:p>
                  </a:txBody>
                  <a:tcPr/>
                </a:tc>
                <a:tc>
                  <a:txBody>
                    <a:bodyPr/>
                    <a:lstStyle/>
                    <a:p>
                      <a:r>
                        <a:rPr lang="en-US" dirty="0" smtClean="0"/>
                        <a:t>Introduction</a:t>
                      </a:r>
                      <a:endParaRPr lang="en-US" dirty="0"/>
                    </a:p>
                  </a:txBody>
                  <a:tcPr/>
                </a:tc>
              </a:tr>
              <a:tr h="370840">
                <a:tc>
                  <a:txBody>
                    <a:bodyPr/>
                    <a:lstStyle/>
                    <a:p>
                      <a:endParaRPr lang="en-US" dirty="0"/>
                    </a:p>
                  </a:txBody>
                  <a:tcPr/>
                </a:tc>
                <a:tc>
                  <a:txBody>
                    <a:bodyPr/>
                    <a:lstStyle/>
                    <a:p>
                      <a:r>
                        <a:rPr lang="en-US" dirty="0" smtClean="0"/>
                        <a:t>Part II</a:t>
                      </a:r>
                      <a:endParaRPr lang="en-US" dirty="0"/>
                    </a:p>
                  </a:txBody>
                  <a:tcPr/>
                </a:tc>
                <a:tc>
                  <a:txBody>
                    <a:bodyPr/>
                    <a:lstStyle/>
                    <a:p>
                      <a:r>
                        <a:rPr lang="en-US" dirty="0" smtClean="0"/>
                        <a:t>Definitions</a:t>
                      </a:r>
                      <a:endParaRPr lang="en-US" dirty="0"/>
                    </a:p>
                  </a:txBody>
                  <a:tcPr/>
                </a:tc>
              </a:tr>
              <a:tr h="370840">
                <a:tc>
                  <a:txBody>
                    <a:bodyPr/>
                    <a:lstStyle/>
                    <a:p>
                      <a:endParaRPr lang="en-US" dirty="0"/>
                    </a:p>
                  </a:txBody>
                  <a:tcPr/>
                </a:tc>
                <a:tc>
                  <a:txBody>
                    <a:bodyPr/>
                    <a:lstStyle/>
                    <a:p>
                      <a:r>
                        <a:rPr lang="en-US" dirty="0" smtClean="0"/>
                        <a:t>Part III</a:t>
                      </a:r>
                      <a:endParaRPr lang="en-US" dirty="0"/>
                    </a:p>
                  </a:txBody>
                  <a:tcPr/>
                </a:tc>
                <a:tc>
                  <a:txBody>
                    <a:bodyPr/>
                    <a:lstStyle/>
                    <a:p>
                      <a:r>
                        <a:rPr lang="en-US" dirty="0" smtClean="0"/>
                        <a:t>Getting Started – Standards of Self-Care</a:t>
                      </a:r>
                      <a:endParaRPr lang="en-US" dirty="0"/>
                    </a:p>
                  </a:txBody>
                  <a:tcPr/>
                </a:tc>
              </a:tr>
              <a:tr h="370840">
                <a:tc>
                  <a:txBody>
                    <a:bodyPr/>
                    <a:lstStyle/>
                    <a:p>
                      <a:endParaRPr lang="en-US" dirty="0"/>
                    </a:p>
                  </a:txBody>
                  <a:tcPr/>
                </a:tc>
                <a:tc>
                  <a:txBody>
                    <a:bodyPr/>
                    <a:lstStyle/>
                    <a:p>
                      <a:r>
                        <a:rPr lang="en-US" dirty="0" smtClean="0"/>
                        <a:t>Part IV </a:t>
                      </a:r>
                      <a:endParaRPr lang="en-US" dirty="0"/>
                    </a:p>
                  </a:txBody>
                  <a:tcPr/>
                </a:tc>
                <a:tc>
                  <a:txBody>
                    <a:bodyPr/>
                    <a:lstStyle/>
                    <a:p>
                      <a:r>
                        <a:rPr lang="en-US" dirty="0" smtClean="0"/>
                        <a:t>Committing to Self-Care</a:t>
                      </a:r>
                      <a:endParaRPr lang="en-US" dirty="0"/>
                    </a:p>
                  </a:txBody>
                  <a:tcPr/>
                </a:tc>
              </a:tr>
              <a:tr h="370840">
                <a:tc>
                  <a:txBody>
                    <a:bodyPr/>
                    <a:lstStyle/>
                    <a:p>
                      <a:endParaRPr lang="en-US" dirty="0"/>
                    </a:p>
                  </a:txBody>
                  <a:tcPr/>
                </a:tc>
                <a:tc>
                  <a:txBody>
                    <a:bodyPr/>
                    <a:lstStyle/>
                    <a:p>
                      <a:r>
                        <a:rPr lang="en-US" dirty="0" smtClean="0"/>
                        <a:t>Part V </a:t>
                      </a:r>
                      <a:endParaRPr lang="en-US" dirty="0"/>
                    </a:p>
                  </a:txBody>
                  <a:tcPr/>
                </a:tc>
                <a:tc>
                  <a:txBody>
                    <a:bodyPr/>
                    <a:lstStyle/>
                    <a:p>
                      <a:r>
                        <a:rPr lang="en-US" dirty="0" smtClean="0"/>
                        <a:t>Taking the Inventories – A Baseline for</a:t>
                      </a:r>
                      <a:r>
                        <a:rPr lang="en-US" baseline="0" dirty="0" smtClean="0"/>
                        <a:t> Self-Care Planning</a:t>
                      </a:r>
                      <a:endParaRPr lang="en-US" dirty="0"/>
                    </a:p>
                  </a:txBody>
                  <a:tcPr/>
                </a:tc>
              </a:tr>
              <a:tr h="370840">
                <a:tc>
                  <a:txBody>
                    <a:bodyPr/>
                    <a:lstStyle/>
                    <a:p>
                      <a:endParaRPr lang="en-US" dirty="0"/>
                    </a:p>
                  </a:txBody>
                  <a:tcPr/>
                </a:tc>
                <a:tc>
                  <a:txBody>
                    <a:bodyPr/>
                    <a:lstStyle/>
                    <a:p>
                      <a:r>
                        <a:rPr lang="en-US" dirty="0" smtClean="0"/>
                        <a:t>Part VI</a:t>
                      </a:r>
                      <a:endParaRPr lang="en-US" dirty="0"/>
                    </a:p>
                  </a:txBody>
                  <a:tcPr/>
                </a:tc>
                <a:tc>
                  <a:txBody>
                    <a:bodyPr/>
                    <a:lstStyle/>
                    <a:p>
                      <a:r>
                        <a:rPr lang="en-US" dirty="0" smtClean="0"/>
                        <a:t>Taking Action!</a:t>
                      </a:r>
                      <a:r>
                        <a:rPr lang="en-US" baseline="0" dirty="0" smtClean="0"/>
                        <a:t> Implementing a Self-Care Plan</a:t>
                      </a:r>
                      <a:endParaRPr lang="en-US" dirty="0"/>
                    </a:p>
                  </a:txBody>
                  <a:tcPr/>
                </a:tc>
              </a:tr>
              <a:tr h="370840">
                <a:tc>
                  <a:txBody>
                    <a:bodyPr/>
                    <a:lstStyle/>
                    <a:p>
                      <a:r>
                        <a:rPr lang="en-US" dirty="0" smtClean="0"/>
                        <a:t>1400</a:t>
                      </a:r>
                      <a:endParaRPr lang="en-US" dirty="0"/>
                    </a:p>
                  </a:txBody>
                  <a:tcPr/>
                </a:tc>
                <a:tc>
                  <a:txBody>
                    <a:bodyPr/>
                    <a:lstStyle/>
                    <a:p>
                      <a:endParaRPr lang="en-US" dirty="0"/>
                    </a:p>
                  </a:txBody>
                  <a:tcPr/>
                </a:tc>
                <a:tc>
                  <a:txBody>
                    <a:bodyPr/>
                    <a:lstStyle/>
                    <a:p>
                      <a:r>
                        <a:rPr lang="en-US" dirty="0" smtClean="0"/>
                        <a:t>Adjourn</a:t>
                      </a:r>
                      <a:endParaRPr lang="en-US" dirty="0"/>
                    </a:p>
                  </a:txBody>
                  <a:tcPr/>
                </a:tc>
              </a:tr>
            </a:tbl>
          </a:graphicData>
        </a:graphic>
      </p:graphicFrame>
    </p:spTree>
    <p:extLst>
      <p:ext uri="{BB962C8B-B14F-4D97-AF65-F5344CB8AC3E}">
        <p14:creationId xmlns:p14="http://schemas.microsoft.com/office/powerpoint/2010/main" val="2418619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381000"/>
            <a:ext cx="7772400" cy="2743200"/>
          </a:xfrm>
        </p:spPr>
        <p:txBody>
          <a:bodyPr/>
          <a:lstStyle/>
          <a:p>
            <a:pPr eaLnBrk="1" hangingPunct="1"/>
            <a:r>
              <a:rPr lang="en-US" sz="2800" i="0" dirty="0">
                <a:solidFill>
                  <a:schemeClr val="tx1"/>
                </a:solidFill>
                <a:latin typeface="+mn-lt"/>
              </a:rPr>
              <a:t>Presented </a:t>
            </a:r>
            <a:r>
              <a:rPr lang="en-US" sz="2800" i="0" dirty="0" smtClean="0">
                <a:solidFill>
                  <a:schemeClr val="tx1"/>
                </a:solidFill>
                <a:latin typeface="+mn-lt"/>
              </a:rPr>
              <a:t/>
            </a:r>
            <a:br>
              <a:rPr lang="en-US" sz="2800" i="0" dirty="0" smtClean="0">
                <a:solidFill>
                  <a:schemeClr val="tx1"/>
                </a:solidFill>
                <a:latin typeface="+mn-lt"/>
              </a:rPr>
            </a:br>
            <a:r>
              <a:rPr lang="en-US" sz="2800" i="0" dirty="0" smtClean="0">
                <a:solidFill>
                  <a:schemeClr val="tx1"/>
                </a:solidFill>
                <a:latin typeface="+mn-lt"/>
              </a:rPr>
              <a:t>2013 September 12 – 08000-01400</a:t>
            </a:r>
            <a:br>
              <a:rPr lang="en-US" sz="2800" i="0" dirty="0" smtClean="0">
                <a:solidFill>
                  <a:schemeClr val="tx1"/>
                </a:solidFill>
                <a:latin typeface="+mn-lt"/>
              </a:rPr>
            </a:br>
            <a:r>
              <a:rPr lang="en-US" sz="2800" i="0" dirty="0" smtClean="0">
                <a:solidFill>
                  <a:schemeClr val="tx1"/>
                </a:solidFill>
                <a:latin typeface="+mn-lt"/>
              </a:rPr>
              <a:t>Ft. Sam Houston</a:t>
            </a:r>
            <a:br>
              <a:rPr lang="en-US" sz="2800" i="0" dirty="0" smtClean="0">
                <a:solidFill>
                  <a:schemeClr val="tx1"/>
                </a:solidFill>
                <a:latin typeface="+mn-lt"/>
              </a:rPr>
            </a:br>
            <a:r>
              <a:rPr lang="en-US" sz="2800" i="0" dirty="0" smtClean="0">
                <a:solidFill>
                  <a:schemeClr val="tx1"/>
                </a:solidFill>
                <a:latin typeface="+mn-lt"/>
              </a:rPr>
              <a:t>San Antonio, Texas</a:t>
            </a:r>
            <a:endParaRPr lang="en-US" sz="2800" i="0" dirty="0" smtClean="0">
              <a:latin typeface="+mn-lt"/>
            </a:endParaRPr>
          </a:p>
        </p:txBody>
      </p:sp>
      <p:sp>
        <p:nvSpPr>
          <p:cNvPr id="6147" name="Rectangle 3"/>
          <p:cNvSpPr>
            <a:spLocks noGrp="1" noChangeArrowheads="1"/>
          </p:cNvSpPr>
          <p:nvPr>
            <p:ph type="subTitle" idx="1"/>
          </p:nvPr>
        </p:nvSpPr>
        <p:spPr>
          <a:xfrm>
            <a:off x="1728787" y="3124200"/>
            <a:ext cx="5410200" cy="2667000"/>
          </a:xfrm>
        </p:spPr>
        <p:txBody>
          <a:bodyPr/>
          <a:lstStyle/>
          <a:p>
            <a:pPr eaLnBrk="1" hangingPunct="1"/>
            <a:r>
              <a:rPr lang="en-US" sz="2600" dirty="0" smtClean="0"/>
              <a:t>by</a:t>
            </a:r>
          </a:p>
          <a:p>
            <a:pPr eaLnBrk="1" hangingPunct="1"/>
            <a:r>
              <a:rPr lang="en-US" sz="2600" dirty="0" smtClean="0"/>
              <a:t>Dr. Kathleen (Kathy) Regan Figley </a:t>
            </a:r>
          </a:p>
          <a:p>
            <a:pPr eaLnBrk="1" hangingPunct="1"/>
            <a:r>
              <a:rPr lang="en-US" sz="2600" dirty="0" smtClean="0"/>
              <a:t>President &amp; Founder</a:t>
            </a:r>
          </a:p>
          <a:p>
            <a:pPr eaLnBrk="1" hangingPunct="1"/>
            <a:r>
              <a:rPr lang="en-US" sz="2600" dirty="0" smtClean="0"/>
              <a:t>Figley Institute</a:t>
            </a:r>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5486400"/>
            <a:ext cx="124777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Definitions</a:t>
            </a:r>
            <a:endParaRPr lang="en-US" dirty="0"/>
          </a:p>
        </p:txBody>
      </p:sp>
      <p:sp>
        <p:nvSpPr>
          <p:cNvPr id="3" name="Subtitle 2"/>
          <p:cNvSpPr>
            <a:spLocks noGrp="1"/>
          </p:cNvSpPr>
          <p:nvPr>
            <p:ph type="subTitle" idx="1"/>
          </p:nvPr>
        </p:nvSpPr>
        <p:spPr/>
        <p:txBody>
          <a:bodyPr/>
          <a:lstStyle/>
          <a:p>
            <a:r>
              <a:rPr lang="en-US" dirty="0" smtClean="0"/>
              <a:t>Part II</a:t>
            </a:r>
          </a:p>
          <a:p>
            <a:r>
              <a:rPr lang="en-US" dirty="0" smtClean="0"/>
              <a:t>(p. 2)</a:t>
            </a:r>
          </a:p>
          <a:p>
            <a:r>
              <a:rPr lang="en-US" dirty="0" smtClean="0"/>
              <a:t>Objectives 1, 2, 7</a:t>
            </a:r>
            <a:endParaRPr lang="en-US" dirty="0"/>
          </a:p>
        </p:txBody>
      </p:sp>
    </p:spTree>
    <p:extLst>
      <p:ext uri="{BB962C8B-B14F-4D97-AF65-F5344CB8AC3E}">
        <p14:creationId xmlns:p14="http://schemas.microsoft.com/office/powerpoint/2010/main" val="170944209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14340" name="Rectangle 2"/>
          <p:cNvSpPr>
            <a:spLocks noGrp="1" noChangeArrowheads="1"/>
          </p:cNvSpPr>
          <p:nvPr>
            <p:ph type="title"/>
          </p:nvPr>
        </p:nvSpPr>
        <p:spPr/>
        <p:txBody>
          <a:bodyPr/>
          <a:lstStyle/>
          <a:p>
            <a:pPr eaLnBrk="1" hangingPunct="1"/>
            <a:r>
              <a:rPr lang="en-US" dirty="0" smtClean="0"/>
              <a:t>Video:  When Helping Hurts</a:t>
            </a:r>
          </a:p>
        </p:txBody>
      </p:sp>
      <p:sp>
        <p:nvSpPr>
          <p:cNvPr id="14341" name="Rectangle 3"/>
          <p:cNvSpPr>
            <a:spLocks noGrp="1" noChangeArrowheads="1"/>
          </p:cNvSpPr>
          <p:nvPr>
            <p:ph type="body" idx="1"/>
          </p:nvPr>
        </p:nvSpPr>
        <p:spPr>
          <a:xfrm>
            <a:off x="762000" y="1905000"/>
            <a:ext cx="7696200" cy="3352800"/>
          </a:xfrm>
        </p:spPr>
        <p:txBody>
          <a:bodyPr/>
          <a:lstStyle/>
          <a:p>
            <a:pPr eaLnBrk="1" hangingPunct="1"/>
            <a:r>
              <a:rPr lang="en-US" dirty="0" smtClean="0"/>
              <a:t>Available from GiftFromWithin.org*</a:t>
            </a:r>
          </a:p>
          <a:p>
            <a:pPr lvl="1" eaLnBrk="1" hangingPunct="1"/>
            <a:r>
              <a:rPr lang="en-US" dirty="0" smtClean="0"/>
              <a:t>Short version 17 minutes</a:t>
            </a:r>
          </a:p>
          <a:p>
            <a:pPr lvl="1" eaLnBrk="1" hangingPunct="1"/>
            <a:r>
              <a:rPr lang="en-US" dirty="0" smtClean="0"/>
              <a:t>Long version 52 minutes</a:t>
            </a:r>
          </a:p>
          <a:p>
            <a:pPr lvl="1" eaLnBrk="1" hangingPunct="1"/>
            <a:r>
              <a:rPr lang="en-US" dirty="0" smtClean="0"/>
              <a:t>Short clips  (1 – 3 minutes) available for free at the website</a:t>
            </a:r>
          </a:p>
          <a:p>
            <a:pPr lvl="1" eaLnBrk="1" hangingPunct="1"/>
            <a:endParaRPr lang="en-US" dirty="0"/>
          </a:p>
          <a:p>
            <a:pPr lvl="1" eaLnBrk="1" hangingPunct="1"/>
            <a:endParaRPr lang="en-US" dirty="0" smtClean="0"/>
          </a:p>
          <a:p>
            <a:pPr marL="568325" lvl="1" indent="-111125" eaLnBrk="1" hangingPunct="1">
              <a:buNone/>
            </a:pPr>
            <a:endParaRPr lang="en-US" sz="2000" dirty="0" smtClean="0"/>
          </a:p>
          <a:p>
            <a:pPr marL="568325" lvl="1" indent="-111125" eaLnBrk="1" hangingPunct="1">
              <a:buNone/>
            </a:pPr>
            <a:r>
              <a:rPr lang="en-US" sz="1800" dirty="0" smtClean="0"/>
              <a:t>*Figley Institute does not receive compensation for video sales.</a:t>
            </a: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Stress Injuries </a:t>
            </a:r>
            <a:r>
              <a:rPr lang="en-US" dirty="0" smtClean="0">
                <a:latin typeface="+mn-lt"/>
              </a:rPr>
              <a:t>(p. 2)</a:t>
            </a:r>
            <a:endParaRPr lang="en-US" dirty="0">
              <a:latin typeface="+mn-lt"/>
            </a:endParaRPr>
          </a:p>
        </p:txBody>
      </p:sp>
      <p:sp>
        <p:nvSpPr>
          <p:cNvPr id="3" name="Content Placeholder 2"/>
          <p:cNvSpPr>
            <a:spLocks noGrp="1"/>
          </p:cNvSpPr>
          <p:nvPr>
            <p:ph idx="1"/>
          </p:nvPr>
        </p:nvSpPr>
        <p:spPr/>
        <p:txBody>
          <a:bodyPr/>
          <a:lstStyle/>
          <a:p>
            <a:pPr>
              <a:lnSpc>
                <a:spcPct val="150000"/>
              </a:lnSpc>
            </a:pPr>
            <a:r>
              <a:rPr lang="en-US" dirty="0" smtClean="0"/>
              <a:t>Acute Stress</a:t>
            </a:r>
          </a:p>
          <a:p>
            <a:pPr>
              <a:lnSpc>
                <a:spcPct val="150000"/>
              </a:lnSpc>
            </a:pPr>
            <a:r>
              <a:rPr lang="en-US" dirty="0" smtClean="0"/>
              <a:t>Acute Stress Disorder</a:t>
            </a:r>
          </a:p>
          <a:p>
            <a:pPr>
              <a:lnSpc>
                <a:spcPct val="150000"/>
              </a:lnSpc>
            </a:pPr>
            <a:r>
              <a:rPr lang="en-US" dirty="0" smtClean="0"/>
              <a:t>Posttraumatic Stress Disorder</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36250259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Secondary</a:t>
            </a:r>
            <a:r>
              <a:rPr lang="en-US" baseline="0" dirty="0" smtClean="0"/>
              <a:t> Stress Injuries </a:t>
            </a:r>
            <a:r>
              <a:rPr lang="en-US" baseline="0" dirty="0" smtClean="0">
                <a:latin typeface="+mn-lt"/>
              </a:rPr>
              <a:t>(p. 4)</a:t>
            </a:r>
            <a:endParaRPr lang="en-US" dirty="0">
              <a:latin typeface="+mn-lt"/>
            </a:endParaRPr>
          </a:p>
        </p:txBody>
      </p:sp>
      <p:sp>
        <p:nvSpPr>
          <p:cNvPr id="3" name="Content Placeholder 2"/>
          <p:cNvSpPr>
            <a:spLocks noGrp="1"/>
          </p:cNvSpPr>
          <p:nvPr>
            <p:ph idx="1"/>
          </p:nvPr>
        </p:nvSpPr>
        <p:spPr/>
        <p:txBody>
          <a:bodyPr/>
          <a:lstStyle/>
          <a:p>
            <a:pPr>
              <a:lnSpc>
                <a:spcPct val="150000"/>
              </a:lnSpc>
            </a:pPr>
            <a:r>
              <a:rPr lang="en-US" dirty="0" smtClean="0"/>
              <a:t>Compassion Fatigue</a:t>
            </a:r>
          </a:p>
          <a:p>
            <a:pPr>
              <a:lnSpc>
                <a:spcPct val="150000"/>
              </a:lnSpc>
            </a:pPr>
            <a:r>
              <a:rPr lang="en-US" dirty="0" smtClean="0"/>
              <a:t>Secondary Traumatic Stress</a:t>
            </a:r>
          </a:p>
          <a:p>
            <a:pPr>
              <a:lnSpc>
                <a:spcPct val="150000"/>
              </a:lnSpc>
            </a:pPr>
            <a:r>
              <a:rPr lang="en-US" dirty="0" smtClean="0"/>
              <a:t>Vicarious Trauma</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408203828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Burnout </a:t>
            </a:r>
            <a:r>
              <a:rPr lang="en-US" dirty="0" smtClean="0">
                <a:latin typeface="+mn-lt"/>
              </a:rPr>
              <a:t>(p. 5)</a:t>
            </a:r>
            <a:endParaRPr lang="en-US" dirty="0">
              <a:latin typeface="+mn-lt"/>
            </a:endParaRPr>
          </a:p>
        </p:txBody>
      </p:sp>
      <p:sp>
        <p:nvSpPr>
          <p:cNvPr id="3" name="Content Placeholder 2"/>
          <p:cNvSpPr>
            <a:spLocks noGrp="1"/>
          </p:cNvSpPr>
          <p:nvPr>
            <p:ph idx="1"/>
          </p:nvPr>
        </p:nvSpPr>
        <p:spPr/>
        <p:txBody>
          <a:bodyPr/>
          <a:lstStyle/>
          <a:p>
            <a:r>
              <a:rPr lang="en-US" dirty="0" smtClean="0"/>
              <a:t>Exhaustion mixed with anxiety and depression</a:t>
            </a:r>
          </a:p>
          <a:p>
            <a:r>
              <a:rPr lang="en-US" dirty="0" smtClean="0"/>
              <a:t>Negative self-esteem</a:t>
            </a:r>
          </a:p>
          <a:p>
            <a:r>
              <a:rPr lang="en-US" dirty="0" smtClean="0"/>
              <a:t>Poor attitude</a:t>
            </a:r>
          </a:p>
          <a:p>
            <a:r>
              <a:rPr lang="en-US" dirty="0" smtClean="0"/>
              <a:t>Reduced efficiency</a:t>
            </a:r>
          </a:p>
          <a:p>
            <a:r>
              <a:rPr lang="en-US" dirty="0" smtClean="0"/>
              <a:t>Reduced effectiveness</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57852172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Trauma </a:t>
            </a:r>
            <a:r>
              <a:rPr lang="en-US" dirty="0" smtClean="0">
                <a:latin typeface="+mn-lt"/>
              </a:rPr>
              <a:t>(p. 5)</a:t>
            </a:r>
            <a:endParaRPr lang="en-US" dirty="0">
              <a:latin typeface="+mn-lt"/>
            </a:endParaRPr>
          </a:p>
        </p:txBody>
      </p:sp>
      <p:sp>
        <p:nvSpPr>
          <p:cNvPr id="3" name="Content Placeholder 2"/>
          <p:cNvSpPr>
            <a:spLocks noGrp="1"/>
          </p:cNvSpPr>
          <p:nvPr>
            <p:ph idx="1"/>
          </p:nvPr>
        </p:nvSpPr>
        <p:spPr/>
        <p:txBody>
          <a:bodyPr/>
          <a:lstStyle/>
          <a:p>
            <a:pPr marL="0" indent="0">
              <a:lnSpc>
                <a:spcPct val="150000"/>
              </a:lnSpc>
              <a:buNone/>
            </a:pPr>
            <a:r>
              <a:rPr lang="en-US" dirty="0" smtClean="0"/>
              <a:t>Affective, behavioral, cognitive, spiritual and multi-modal responses as a result of primary and secondary exposure to the same collective trauma as their clients.</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45892180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Resilience </a:t>
            </a:r>
            <a:r>
              <a:rPr lang="en-US" dirty="0" smtClean="0">
                <a:latin typeface="+mn-lt"/>
              </a:rPr>
              <a:t>(p. 6)</a:t>
            </a:r>
            <a:endParaRPr lang="en-US" dirty="0">
              <a:latin typeface="+mn-lt"/>
            </a:endParaRPr>
          </a:p>
        </p:txBody>
      </p:sp>
      <p:sp>
        <p:nvSpPr>
          <p:cNvPr id="3" name="Content Placeholder 2"/>
          <p:cNvSpPr>
            <a:spLocks noGrp="1"/>
          </p:cNvSpPr>
          <p:nvPr>
            <p:ph idx="1"/>
          </p:nvPr>
        </p:nvSpPr>
        <p:spPr/>
        <p:txBody>
          <a:bodyPr/>
          <a:lstStyle/>
          <a:p>
            <a:pPr>
              <a:lnSpc>
                <a:spcPct val="150000"/>
              </a:lnSpc>
            </a:pPr>
            <a:r>
              <a:rPr lang="en-US" dirty="0" smtClean="0"/>
              <a:t>Ability to physiologically and psychologically adapt to environmental changes</a:t>
            </a:r>
          </a:p>
          <a:p>
            <a:pPr>
              <a:lnSpc>
                <a:spcPct val="150000"/>
              </a:lnSpc>
            </a:pPr>
            <a:r>
              <a:rPr lang="en-US" dirty="0" smtClean="0"/>
              <a:t>Characteristic</a:t>
            </a:r>
            <a:r>
              <a:rPr lang="en-US" baseline="0" dirty="0" smtClean="0"/>
              <a:t> of survivors (rather than victims)</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094618188"/>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Post-Traumatic Growth </a:t>
            </a:r>
            <a:r>
              <a:rPr lang="en-US" sz="3300" dirty="0" smtClean="0">
                <a:solidFill>
                  <a:srgbClr val="006600"/>
                </a:solidFill>
                <a:effectLst/>
                <a:latin typeface="+mj-lt"/>
                <a:ea typeface="+mj-ea"/>
                <a:cs typeface="+mj-cs"/>
              </a:rPr>
              <a:t>(p. 6)</a:t>
            </a:r>
            <a:endParaRPr lang="en-US" dirty="0"/>
          </a:p>
        </p:txBody>
      </p:sp>
      <p:sp>
        <p:nvSpPr>
          <p:cNvPr id="3" name="Content Placeholder 2"/>
          <p:cNvSpPr>
            <a:spLocks noGrp="1"/>
          </p:cNvSpPr>
          <p:nvPr>
            <p:ph idx="1"/>
          </p:nvPr>
        </p:nvSpPr>
        <p:spPr/>
        <p:txBody>
          <a:bodyPr/>
          <a:lstStyle/>
          <a:p>
            <a:pPr marL="0" indent="0">
              <a:lnSpc>
                <a:spcPct val="150000"/>
              </a:lnSpc>
              <a:buNone/>
            </a:pPr>
            <a:r>
              <a:rPr lang="en-US" dirty="0" smtClean="0"/>
              <a:t>Positive changes which result from struggling to cope with a traumatic event.</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37678310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Getting</a:t>
            </a:r>
            <a:r>
              <a:rPr lang="en-US" baseline="0" dirty="0" smtClean="0"/>
              <a:t> Started – Standards of Self Care</a:t>
            </a:r>
            <a:endParaRPr lang="en-US" dirty="0"/>
          </a:p>
        </p:txBody>
      </p:sp>
      <p:sp>
        <p:nvSpPr>
          <p:cNvPr id="6" name="Subtitle 5"/>
          <p:cNvSpPr>
            <a:spLocks noGrp="1"/>
          </p:cNvSpPr>
          <p:nvPr>
            <p:ph type="subTitle" idx="1"/>
          </p:nvPr>
        </p:nvSpPr>
        <p:spPr/>
        <p:txBody>
          <a:bodyPr/>
          <a:lstStyle/>
          <a:p>
            <a:r>
              <a:rPr lang="en-US" dirty="0" smtClean="0"/>
              <a:t>Part III</a:t>
            </a:r>
          </a:p>
          <a:p>
            <a:r>
              <a:rPr lang="en-US" dirty="0" smtClean="0"/>
              <a:t>(p. 7)</a:t>
            </a:r>
          </a:p>
          <a:p>
            <a:r>
              <a:rPr lang="en-US" dirty="0" smtClean="0"/>
              <a:t>Objectives 3, 5, 6 7, 11</a:t>
            </a:r>
            <a:endParaRPr lang="en-US" dirty="0"/>
          </a:p>
        </p:txBody>
      </p:sp>
    </p:spTree>
    <p:extLst>
      <p:ext uri="{BB962C8B-B14F-4D97-AF65-F5344CB8AC3E}">
        <p14:creationId xmlns:p14="http://schemas.microsoft.com/office/powerpoint/2010/main" val="352269407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Case Study </a:t>
            </a:r>
            <a:r>
              <a:rPr lang="en-US" dirty="0" smtClean="0">
                <a:latin typeface="+mn-lt"/>
              </a:rPr>
              <a:t>(15 minutes)</a:t>
            </a:r>
            <a:endParaRPr lang="en-US" dirty="0">
              <a:latin typeface="+mn-lt"/>
            </a:endParaRPr>
          </a:p>
        </p:txBody>
      </p:sp>
      <p:sp>
        <p:nvSpPr>
          <p:cNvPr id="4" name="Date Placeholder 3"/>
          <p:cNvSpPr>
            <a:spLocks noGrp="1"/>
          </p:cNvSpPr>
          <p:nvPr>
            <p:ph type="dt" sz="half" idx="10"/>
          </p:nvPr>
        </p:nvSpPr>
        <p:spPr/>
        <p:txBody>
          <a:bodyPr/>
          <a:lstStyle/>
          <a:p>
            <a:pPr>
              <a:defRPr/>
            </a:pPr>
            <a:r>
              <a:rPr lang="en-US" smtClean="0"/>
              <a:t>(c) Figley Institute 2013</a:t>
            </a:r>
            <a:endParaRPr lang="en-US" dirty="0"/>
          </a:p>
        </p:txBody>
      </p:sp>
      <p:sp>
        <p:nvSpPr>
          <p:cNvPr id="3" name="Content Placeholder 2"/>
          <p:cNvSpPr>
            <a:spLocks noGrp="1"/>
          </p:cNvSpPr>
          <p:nvPr>
            <p:ph idx="1"/>
          </p:nvPr>
        </p:nvSpPr>
        <p:spPr>
          <a:xfrm>
            <a:off x="381000" y="1752600"/>
            <a:ext cx="8610600" cy="3581400"/>
          </a:xfrm>
          <a:solidFill>
            <a:schemeClr val="bg1"/>
          </a:solidFill>
        </p:spPr>
        <p:txBody>
          <a:bodyPr/>
          <a:lstStyle/>
          <a:p>
            <a:pPr>
              <a:lnSpc>
                <a:spcPct val="150000"/>
              </a:lnSpc>
              <a:spcBef>
                <a:spcPts val="0"/>
              </a:spcBef>
            </a:pPr>
            <a:r>
              <a:rPr lang="en-US" sz="2700" dirty="0" smtClean="0"/>
              <a:t>Working in groups of 4, develop a case study profile</a:t>
            </a:r>
          </a:p>
          <a:p>
            <a:pPr lvl="1">
              <a:spcBef>
                <a:spcPts val="0"/>
              </a:spcBef>
            </a:pPr>
            <a:r>
              <a:rPr lang="en-US" sz="2400" dirty="0" smtClean="0"/>
              <a:t>Preferable that group members are of same or similar rank</a:t>
            </a:r>
          </a:p>
          <a:p>
            <a:pPr>
              <a:spcBef>
                <a:spcPts val="0"/>
              </a:spcBef>
            </a:pPr>
            <a:r>
              <a:rPr lang="en-US" sz="3200" dirty="0" smtClean="0"/>
              <a:t>Record information (see next slide)</a:t>
            </a:r>
          </a:p>
          <a:p>
            <a:pPr marL="400050" lvl="1" indent="0">
              <a:lnSpc>
                <a:spcPct val="150000"/>
              </a:lnSpc>
              <a:spcBef>
                <a:spcPts val="0"/>
              </a:spcBef>
              <a:buClr>
                <a:srgbClr val="990099"/>
              </a:buClr>
              <a:buSzPct val="70000"/>
              <a:buNone/>
              <a:defRPr/>
            </a:pPr>
            <a:r>
              <a:rPr lang="en-US" sz="2200" dirty="0" smtClean="0"/>
              <a:t>Create 2 index cards</a:t>
            </a:r>
          </a:p>
          <a:p>
            <a:pPr marL="800100" lvl="2" indent="0">
              <a:spcBef>
                <a:spcPts val="0"/>
              </a:spcBef>
              <a:buClr>
                <a:srgbClr val="990099"/>
              </a:buClr>
              <a:buSzPct val="70000"/>
              <a:buFont typeface="Wingdings" pitchFamily="2" charset="2"/>
              <a:buNone/>
              <a:defRPr/>
            </a:pPr>
            <a:r>
              <a:rPr lang="en-US" sz="2400" dirty="0" smtClean="0"/>
              <a:t>1 for your table group and 1 for me </a:t>
            </a:r>
          </a:p>
          <a:p>
            <a:pPr marL="800100" lvl="2" indent="0">
              <a:spcBef>
                <a:spcPts val="0"/>
              </a:spcBef>
              <a:buClr>
                <a:srgbClr val="990099"/>
              </a:buClr>
              <a:buSzPct val="70000"/>
              <a:buFont typeface="Wingdings" pitchFamily="2" charset="2"/>
              <a:buNone/>
              <a:defRPr/>
            </a:pPr>
            <a:r>
              <a:rPr lang="en-US" sz="2400" dirty="0" smtClean="0"/>
              <a:t>with the same information on both cards.</a:t>
            </a:r>
          </a:p>
          <a:p>
            <a:pPr marL="342900" marR="0" indent="-342900" algn="l" defTabSz="914400" rtl="0" eaLnBrk="0" fontAlgn="base" latinLnBrk="0" hangingPunct="0">
              <a:lnSpc>
                <a:spcPct val="150000"/>
              </a:lnSpc>
              <a:spcBef>
                <a:spcPts val="0"/>
              </a:spcBef>
              <a:spcAft>
                <a:spcPct val="0"/>
              </a:spcAft>
              <a:buClr>
                <a:srgbClr val="990099"/>
              </a:buClr>
              <a:buSzPct val="70000"/>
              <a:buFont typeface="Wingdings" pitchFamily="2" charset="2"/>
              <a:buChar char="l"/>
              <a:tabLst/>
              <a:defRPr/>
            </a:pPr>
            <a:r>
              <a:rPr lang="en-US" sz="2800" dirty="0" smtClean="0"/>
              <a:t>Select group spokesperson who will have 2-3 minutes to report out.</a:t>
            </a:r>
          </a:p>
        </p:txBody>
      </p:sp>
    </p:spTree>
    <p:extLst>
      <p:ext uri="{BB962C8B-B14F-4D97-AF65-F5344CB8AC3E}">
        <p14:creationId xmlns:p14="http://schemas.microsoft.com/office/powerpoint/2010/main" val="9743635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Dedication</a:t>
            </a:r>
            <a:r>
              <a:rPr lang="en-US" dirty="0" smtClean="0"/>
              <a:t/>
            </a:r>
            <a:br>
              <a:rPr lang="en-US" dirty="0" smtClean="0"/>
            </a:br>
            <a:endParaRPr lang="en-US" dirty="0"/>
          </a:p>
        </p:txBody>
      </p:sp>
      <p:sp>
        <p:nvSpPr>
          <p:cNvPr id="3" name="Content Placeholder 2"/>
          <p:cNvSpPr>
            <a:spLocks noGrp="1"/>
          </p:cNvSpPr>
          <p:nvPr>
            <p:ph idx="1"/>
          </p:nvPr>
        </p:nvSpPr>
        <p:spPr>
          <a:xfrm>
            <a:off x="761999" y="2286000"/>
            <a:ext cx="8121237" cy="3657600"/>
          </a:xfrm>
        </p:spPr>
        <p:txBody>
          <a:bodyPr/>
          <a:lstStyle/>
          <a:p>
            <a:pPr marL="0" indent="0">
              <a:buNone/>
            </a:pPr>
            <a:r>
              <a:rPr lang="en-US" sz="2600" dirty="0" smtClean="0"/>
              <a:t>To </a:t>
            </a:r>
            <a:r>
              <a:rPr lang="en-US" sz="2600" dirty="0"/>
              <a:t>our friend and colleague </a:t>
            </a:r>
          </a:p>
          <a:p>
            <a:pPr marL="0" indent="0">
              <a:buNone/>
            </a:pPr>
            <a:r>
              <a:rPr lang="en-US" sz="2600" dirty="0"/>
              <a:t>Lt. Col. David E. Cabrera,</a:t>
            </a:r>
          </a:p>
          <a:p>
            <a:pPr marL="0" indent="0">
              <a:buNone/>
            </a:pPr>
            <a:r>
              <a:rPr lang="en-US" sz="2600" dirty="0"/>
              <a:t>Clinical Social Worker, </a:t>
            </a:r>
          </a:p>
          <a:p>
            <a:pPr marL="0" indent="0">
              <a:buNone/>
            </a:pPr>
            <a:r>
              <a:rPr lang="en-US" sz="2600" dirty="0"/>
              <a:t>Uniformed Services University;</a:t>
            </a:r>
          </a:p>
          <a:p>
            <a:pPr marL="0" indent="0">
              <a:buNone/>
            </a:pPr>
            <a:r>
              <a:rPr lang="en-US" sz="2600" dirty="0"/>
              <a:t>Attached to 528</a:t>
            </a:r>
            <a:r>
              <a:rPr lang="en-US" sz="2600" baseline="30000" dirty="0"/>
              <a:t>th</a:t>
            </a:r>
            <a:r>
              <a:rPr lang="en-US" sz="2600" dirty="0"/>
              <a:t> Brigade U.S. Forces – </a:t>
            </a:r>
            <a:r>
              <a:rPr lang="en-US" sz="2600" dirty="0" smtClean="0"/>
              <a:t>Afghanistan</a:t>
            </a:r>
            <a:r>
              <a:rPr lang="en-US" sz="2600" dirty="0"/>
              <a:t>.</a:t>
            </a:r>
          </a:p>
          <a:p>
            <a:pPr marL="0" indent="0">
              <a:buNone/>
            </a:pPr>
            <a:r>
              <a:rPr lang="en-US" sz="2600" dirty="0"/>
              <a:t>Killed in action October 29, 2011,</a:t>
            </a:r>
          </a:p>
          <a:p>
            <a:pPr marL="0" indent="0">
              <a:buNone/>
            </a:pPr>
            <a:r>
              <a:rPr lang="en-US" sz="2600" dirty="0"/>
              <a:t>Kabul, Afghanistan</a:t>
            </a:r>
            <a:r>
              <a:rPr lang="en-US" sz="2800" dirty="0"/>
              <a:t>.</a:t>
            </a:r>
          </a:p>
          <a:p>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pic>
        <p:nvPicPr>
          <p:cNvPr id="5" name="Picture 4" descr="http://t2.gstatic.com/images?q=tbn:ANd9GcRsncbDOtbB5uhs-uVuCy7OI6bwa-kDc_ffYSp1cKEq99XdGBdmaw"/>
          <p:cNvPicPr/>
          <p:nvPr/>
        </p:nvPicPr>
        <p:blipFill>
          <a:blip r:embed="rId2">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6143847" y="228599"/>
            <a:ext cx="2739390" cy="2211129"/>
          </a:xfrm>
          <a:prstGeom prst="rect">
            <a:avLst/>
          </a:prstGeom>
          <a:noFill/>
          <a:ln w="38100">
            <a:solidFill>
              <a:schemeClr val="tx1">
                <a:lumMod val="75000"/>
                <a:lumOff val="25000"/>
              </a:schemeClr>
            </a:solidFill>
          </a:ln>
        </p:spPr>
      </p:pic>
      <p:sp>
        <p:nvSpPr>
          <p:cNvPr id="6" name="TextBox 5"/>
          <p:cNvSpPr txBox="1"/>
          <p:nvPr/>
        </p:nvSpPr>
        <p:spPr>
          <a:xfrm>
            <a:off x="6143847" y="2439729"/>
            <a:ext cx="2739390" cy="615553"/>
          </a:xfrm>
          <a:prstGeom prst="rect">
            <a:avLst/>
          </a:prstGeom>
          <a:noFill/>
        </p:spPr>
        <p:txBody>
          <a:bodyPr wrap="square" rtlCol="0">
            <a:spAutoFit/>
          </a:bodyPr>
          <a:lstStyle/>
          <a:p>
            <a:pPr algn="r"/>
            <a:r>
              <a:rPr lang="en-US" sz="1600" dirty="0" smtClean="0"/>
              <a:t>Photo by Charles R. Figley</a:t>
            </a:r>
          </a:p>
          <a:p>
            <a:endParaRPr lang="en-US" dirty="0"/>
          </a:p>
        </p:txBody>
      </p:sp>
    </p:spTree>
    <p:extLst>
      <p:ext uri="{BB962C8B-B14F-4D97-AF65-F5344CB8AC3E}">
        <p14:creationId xmlns:p14="http://schemas.microsoft.com/office/powerpoint/2010/main" val="63089690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Out (Present) </a:t>
            </a:r>
            <a:br>
              <a:rPr lang="en-US" dirty="0" smtClean="0"/>
            </a:br>
            <a:r>
              <a:rPr lang="en-US" sz="2400" dirty="0" smtClean="0">
                <a:latin typeface="+mn-lt"/>
              </a:rPr>
              <a:t>In </a:t>
            </a:r>
            <a:r>
              <a:rPr lang="en-US" sz="2400" dirty="0">
                <a:latin typeface="+mn-lt"/>
              </a:rPr>
              <a:t>2-3 minutes, provide the following information</a:t>
            </a:r>
            <a:r>
              <a:rPr lang="en-US" sz="2400" dirty="0" smtClean="0">
                <a:latin typeface="+mn-lt"/>
              </a:rPr>
              <a:t>.</a:t>
            </a:r>
            <a:endParaRPr lang="en-US" sz="2400" dirty="0">
              <a:latin typeface="+mn-lt"/>
            </a:endParaRPr>
          </a:p>
        </p:txBody>
      </p:sp>
      <p:sp>
        <p:nvSpPr>
          <p:cNvPr id="3" name="Content Placeholder 2"/>
          <p:cNvSpPr>
            <a:spLocks noGrp="1"/>
          </p:cNvSpPr>
          <p:nvPr>
            <p:ph idx="1"/>
          </p:nvPr>
        </p:nvSpPr>
        <p:spPr>
          <a:xfrm>
            <a:off x="381000" y="1676400"/>
            <a:ext cx="8534400" cy="4267200"/>
          </a:xfrm>
        </p:spPr>
        <p:txBody>
          <a:bodyPr/>
          <a:lstStyle/>
          <a:p>
            <a:pPr marL="571500" indent="-514350">
              <a:spcBef>
                <a:spcPts val="0"/>
              </a:spcBef>
              <a:spcAft>
                <a:spcPts val="600"/>
              </a:spcAft>
              <a:buAutoNum type="arabicPeriod"/>
            </a:pPr>
            <a:r>
              <a:rPr lang="en-US" sz="2900" dirty="0" smtClean="0"/>
              <a:t>The names and duty stations of those in your group.</a:t>
            </a:r>
          </a:p>
          <a:p>
            <a:pPr marL="571500" indent="-514350">
              <a:spcBef>
                <a:spcPts val="0"/>
              </a:spcBef>
              <a:spcAft>
                <a:spcPts val="600"/>
              </a:spcAft>
              <a:buAutoNum type="arabicPeriod"/>
            </a:pPr>
            <a:r>
              <a:rPr lang="en-US" sz="2900" dirty="0" smtClean="0"/>
              <a:t>Case study demographics and current status</a:t>
            </a:r>
          </a:p>
          <a:p>
            <a:pPr lvl="1">
              <a:spcBef>
                <a:spcPts val="0"/>
              </a:spcBef>
            </a:pPr>
            <a:r>
              <a:rPr lang="en-US" dirty="0" smtClean="0"/>
              <a:t>Name, age, sex, marital status, discipline</a:t>
            </a:r>
          </a:p>
          <a:p>
            <a:pPr lvl="1">
              <a:spcBef>
                <a:spcPts val="0"/>
              </a:spcBef>
            </a:pPr>
            <a:r>
              <a:rPr lang="en-US" dirty="0" smtClean="0"/>
              <a:t>Current assignment; length in current assignment</a:t>
            </a:r>
          </a:p>
          <a:p>
            <a:pPr lvl="1">
              <a:spcBef>
                <a:spcPts val="0"/>
              </a:spcBef>
            </a:pPr>
            <a:r>
              <a:rPr lang="en-US" dirty="0" smtClean="0"/>
              <a:t>Average “caseload” seen/week </a:t>
            </a:r>
          </a:p>
          <a:p>
            <a:pPr lvl="1">
              <a:spcBef>
                <a:spcPts val="0"/>
              </a:spcBef>
            </a:pPr>
            <a:r>
              <a:rPr lang="en-US" dirty="0" smtClean="0"/>
              <a:t>Perceived level of work performance</a:t>
            </a:r>
          </a:p>
          <a:p>
            <a:pPr lvl="1">
              <a:spcBef>
                <a:spcPts val="0"/>
              </a:spcBef>
            </a:pPr>
            <a:r>
              <a:rPr lang="en-US" dirty="0" smtClean="0"/>
              <a:t>Caregiver Reactions (Table 1, p. 38)</a:t>
            </a:r>
          </a:p>
          <a:p>
            <a:pPr lvl="1">
              <a:spcBef>
                <a:spcPts val="0"/>
              </a:spcBef>
            </a:pPr>
            <a:r>
              <a:rPr lang="en-US" dirty="0" smtClean="0"/>
              <a:t>Healthy Coping (Table 2, p. 39)</a:t>
            </a:r>
          </a:p>
          <a:p>
            <a:pPr marL="514350" indent="-514350">
              <a:spcBef>
                <a:spcPts val="0"/>
              </a:spcBef>
              <a:buFont typeface="+mj-lt"/>
              <a:buAutoNum type="arabicPeriod"/>
            </a:pPr>
            <a:r>
              <a:rPr lang="en-US" dirty="0" smtClean="0"/>
              <a:t>Turn in extra index card to me when done</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90775909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868850" y="93516"/>
            <a:ext cx="7406301" cy="5227711"/>
            <a:chOff x="366099" y="228507"/>
            <a:chExt cx="8242424" cy="6181818"/>
          </a:xfrm>
        </p:grpSpPr>
        <p:pic>
          <p:nvPicPr>
            <p:cNvPr id="2050" name="Picture 2" descr="C:\Users\Kathy Regan Figley\Desktop\CFE AMEDD 2013Sept\Chaplain Pat_Score Mandal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099" y="228507"/>
              <a:ext cx="8242424" cy="618181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2506111" y="512486"/>
              <a:ext cx="39624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331940" y="228507"/>
            <a:ext cx="3048000" cy="954107"/>
          </a:xfrm>
          <a:prstGeom prst="rect">
            <a:avLst/>
          </a:prstGeom>
          <a:noFill/>
        </p:spPr>
        <p:txBody>
          <a:bodyPr wrap="square" rtlCol="0">
            <a:spAutoFit/>
          </a:bodyPr>
          <a:lstStyle/>
          <a:p>
            <a:r>
              <a:rPr lang="en-US" sz="2800" b="1" dirty="0" smtClean="0"/>
              <a:t>Case Study: Chaplain Pat</a:t>
            </a:r>
            <a:endParaRPr lang="en-US" sz="2800" b="1" dirty="0"/>
          </a:p>
        </p:txBody>
      </p:sp>
      <p:sp>
        <p:nvSpPr>
          <p:cNvPr id="5" name="TextBox 4"/>
          <p:cNvSpPr txBox="1"/>
          <p:nvPr/>
        </p:nvSpPr>
        <p:spPr>
          <a:xfrm>
            <a:off x="331940" y="1828800"/>
            <a:ext cx="1801660" cy="3416320"/>
          </a:xfrm>
          <a:prstGeom prst="rect">
            <a:avLst/>
          </a:prstGeom>
          <a:noFill/>
          <a:ln>
            <a:solidFill>
              <a:srgbClr val="FF0000"/>
            </a:solidFill>
          </a:ln>
        </p:spPr>
        <p:txBody>
          <a:bodyPr wrap="square" rtlCol="0">
            <a:spAutoFit/>
          </a:bodyPr>
          <a:lstStyle/>
          <a:p>
            <a:r>
              <a:rPr lang="en-US" dirty="0" smtClean="0"/>
              <a:t>Due to high Compassion Fatigue Score, Pat also took the Secondary Traumatic Stress Scale.</a:t>
            </a:r>
          </a:p>
          <a:p>
            <a:r>
              <a:rPr lang="en-US" dirty="0" smtClean="0"/>
              <a:t>Results indicate need for further assessment by a professional.</a:t>
            </a:r>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26371526"/>
              </p:ext>
            </p:extLst>
          </p:nvPr>
        </p:nvGraphicFramePr>
        <p:xfrm>
          <a:off x="5486400" y="4953000"/>
          <a:ext cx="3456625" cy="1676400"/>
        </p:xfrm>
        <a:graphic>
          <a:graphicData uri="http://schemas.openxmlformats.org/drawingml/2006/table">
            <a:tbl>
              <a:tblPr>
                <a:tableStyleId>{5C22544A-7EE6-4342-B048-85BDC9FD1C3A}</a:tableStyleId>
              </a:tblPr>
              <a:tblGrid>
                <a:gridCol w="1219985"/>
                <a:gridCol w="2236640"/>
              </a:tblGrid>
              <a:tr h="262890">
                <a:tc>
                  <a:txBody>
                    <a:bodyPr/>
                    <a:lstStyle/>
                    <a:p>
                      <a:r>
                        <a:rPr lang="en-US" sz="1600" b="1" dirty="0" smtClean="0">
                          <a:solidFill>
                            <a:schemeClr val="bg1"/>
                          </a:solidFill>
                        </a:rPr>
                        <a:t>Blue</a:t>
                      </a:r>
                      <a:r>
                        <a:rPr lang="en-US" sz="1600" b="1" baseline="0" dirty="0" smtClean="0">
                          <a:solidFill>
                            <a:schemeClr val="bg1"/>
                          </a:solidFill>
                        </a:rPr>
                        <a:t> </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en-US" sz="1600" b="1" baseline="0" dirty="0" smtClean="0">
                          <a:solidFill>
                            <a:schemeClr val="bg1"/>
                          </a:solidFill>
                        </a:rPr>
                        <a:t>Very Good Health</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62890">
                <a:tc>
                  <a:txBody>
                    <a:bodyPr/>
                    <a:lstStyle/>
                    <a:p>
                      <a:r>
                        <a:rPr lang="en-US" sz="1600" b="1" dirty="0" smtClean="0">
                          <a:solidFill>
                            <a:schemeClr val="bg1"/>
                          </a:solidFill>
                        </a:rPr>
                        <a:t>Green</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r>
                        <a:rPr lang="en-US" sz="1600" b="1" dirty="0" smtClean="0">
                          <a:solidFill>
                            <a:schemeClr val="bg1"/>
                          </a:solidFill>
                        </a:rPr>
                        <a:t>Health</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62890">
                <a:tc>
                  <a:txBody>
                    <a:bodyPr/>
                    <a:lstStyle/>
                    <a:p>
                      <a:r>
                        <a:rPr lang="en-US" sz="1600" b="1" dirty="0" smtClean="0"/>
                        <a:t>Yellow</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sz="1600" b="1" dirty="0" smtClean="0"/>
                        <a:t>At Risk for Injury</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262890">
                <a:tc>
                  <a:txBody>
                    <a:bodyPr/>
                    <a:lstStyle/>
                    <a:p>
                      <a:r>
                        <a:rPr lang="en-US" sz="1600" b="1" dirty="0" smtClean="0"/>
                        <a:t>Orange</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1600" b="1" dirty="0" smtClean="0"/>
                        <a:t>High</a:t>
                      </a:r>
                      <a:r>
                        <a:rPr lang="en-US" sz="1600" b="1" baseline="0" dirty="0" smtClean="0"/>
                        <a:t> </a:t>
                      </a:r>
                      <a:r>
                        <a:rPr lang="en-US" sz="1600" b="1" dirty="0" smtClean="0"/>
                        <a:t>Injury</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262890">
                <a:tc>
                  <a:txBody>
                    <a:bodyPr/>
                    <a:lstStyle/>
                    <a:p>
                      <a:r>
                        <a:rPr lang="en-US" sz="1600" b="1" dirty="0" smtClean="0">
                          <a:solidFill>
                            <a:schemeClr val="bg1"/>
                          </a:solidFill>
                        </a:rPr>
                        <a:t>Red</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sz="1600" b="1" dirty="0" smtClean="0">
                          <a:solidFill>
                            <a:schemeClr val="bg1"/>
                          </a:solidFill>
                        </a:rPr>
                        <a:t>Very High Injury</a:t>
                      </a:r>
                      <a:endParaRPr lang="en-US" sz="16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4094771642"/>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153400" cy="1143000"/>
          </a:xfrm>
        </p:spPr>
        <p:txBody>
          <a:bodyPr/>
          <a:lstStyle/>
          <a:p>
            <a:r>
              <a:rPr lang="en-US" dirty="0" err="1" smtClean="0"/>
              <a:t>SoSC</a:t>
            </a:r>
            <a:r>
              <a:rPr lang="en-US" dirty="0" smtClean="0"/>
              <a:t>-I.</a:t>
            </a:r>
            <a:r>
              <a:rPr lang="en-US" baseline="0" dirty="0" smtClean="0"/>
              <a:t> Purpose of Guidelines </a:t>
            </a:r>
            <a:r>
              <a:rPr lang="en-US" baseline="0" dirty="0" smtClean="0">
                <a:latin typeface="+mn-lt"/>
              </a:rPr>
              <a:t>(p. 7)</a:t>
            </a:r>
            <a:endParaRPr lang="en-US" dirty="0">
              <a:latin typeface="+mn-lt"/>
            </a:endParaRPr>
          </a:p>
        </p:txBody>
      </p:sp>
      <p:sp>
        <p:nvSpPr>
          <p:cNvPr id="3" name="Content Placeholder 2"/>
          <p:cNvSpPr>
            <a:spLocks noGrp="1"/>
          </p:cNvSpPr>
          <p:nvPr>
            <p:ph idx="1"/>
          </p:nvPr>
        </p:nvSpPr>
        <p:spPr/>
        <p:txBody>
          <a:bodyPr/>
          <a:lstStyle/>
          <a:p>
            <a:pPr marL="0" indent="0">
              <a:buNone/>
            </a:pPr>
            <a:r>
              <a:rPr lang="en-US" dirty="0" smtClean="0"/>
              <a:t>Do no harm to self in line of duty.</a:t>
            </a:r>
          </a:p>
          <a:p>
            <a:pPr marL="0" indent="0">
              <a:buNone/>
            </a:pPr>
            <a:r>
              <a:rPr lang="en-US" dirty="0" smtClean="0"/>
              <a:t>Attend to needs</a:t>
            </a:r>
          </a:p>
          <a:p>
            <a:r>
              <a:rPr lang="en-US" dirty="0" smtClean="0"/>
              <a:t>Physical </a:t>
            </a:r>
          </a:p>
          <a:p>
            <a:r>
              <a:rPr lang="en-US" dirty="0" smtClean="0"/>
              <a:t>Social</a:t>
            </a:r>
          </a:p>
          <a:p>
            <a:r>
              <a:rPr lang="en-US" dirty="0" smtClean="0"/>
              <a:t>Emotional</a:t>
            </a:r>
          </a:p>
          <a:p>
            <a:r>
              <a:rPr lang="en-US" dirty="0" smtClean="0"/>
              <a:t>Spiritual</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44377748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of Compassion</a:t>
            </a:r>
            <a:r>
              <a:rPr lang="en-US" baseline="0" dirty="0" smtClean="0"/>
              <a:t> Stress and Fatigue </a:t>
            </a:r>
            <a:r>
              <a:rPr lang="en-US" baseline="0" dirty="0" smtClean="0">
                <a:latin typeface="+mn-lt"/>
              </a:rPr>
              <a:t>(p. 44)</a:t>
            </a:r>
            <a:endParaRPr lang="en-US" dirty="0">
              <a:latin typeface="+mn-lt"/>
            </a:endParaRP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1752600"/>
            <a:ext cx="7772400" cy="4191000"/>
          </a:xfrm>
          <a:prstGeom prst="rect">
            <a:avLst/>
          </a:prstGeom>
          <a:noFill/>
          <a:ln>
            <a:noFill/>
          </a:ln>
        </p:spPr>
      </p:pic>
    </p:spTree>
    <p:extLst>
      <p:ext uri="{BB962C8B-B14F-4D97-AF65-F5344CB8AC3E}">
        <p14:creationId xmlns:p14="http://schemas.microsoft.com/office/powerpoint/2010/main" val="381232982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SoSC</a:t>
            </a:r>
            <a:r>
              <a:rPr lang="en-US" baseline="0" dirty="0" smtClean="0"/>
              <a:t>-II. Ethical Principles </a:t>
            </a:r>
            <a:r>
              <a:rPr lang="en-US" sz="3300" baseline="0" dirty="0" smtClean="0">
                <a:solidFill>
                  <a:srgbClr val="006600"/>
                </a:solidFill>
                <a:effectLst/>
                <a:latin typeface="+mj-lt"/>
                <a:ea typeface="+mj-ea"/>
                <a:cs typeface="+mj-cs"/>
              </a:rPr>
              <a:t>(p. 7)</a:t>
            </a:r>
            <a:endParaRPr lang="en-US" dirty="0"/>
          </a:p>
        </p:txBody>
      </p:sp>
      <p:sp>
        <p:nvSpPr>
          <p:cNvPr id="3" name="Content Placeholder 2"/>
          <p:cNvSpPr>
            <a:spLocks noGrp="1"/>
          </p:cNvSpPr>
          <p:nvPr>
            <p:ph idx="1"/>
          </p:nvPr>
        </p:nvSpPr>
        <p:spPr/>
        <p:txBody>
          <a:bodyPr/>
          <a:lstStyle/>
          <a:p>
            <a:pPr>
              <a:lnSpc>
                <a:spcPct val="150000"/>
              </a:lnSpc>
            </a:pPr>
            <a:r>
              <a:rPr lang="en-US" dirty="0" smtClean="0"/>
              <a:t>Do no harm!</a:t>
            </a:r>
          </a:p>
          <a:p>
            <a:pPr>
              <a:lnSpc>
                <a:spcPct val="150000"/>
              </a:lnSpc>
            </a:pPr>
            <a:r>
              <a:rPr lang="en-US" dirty="0" smtClean="0"/>
              <a:t>Compassion Fatigue has been linked to ethical errors therefore</a:t>
            </a:r>
          </a:p>
          <a:p>
            <a:pPr>
              <a:lnSpc>
                <a:spcPct val="150000"/>
              </a:lnSpc>
            </a:pPr>
            <a:r>
              <a:rPr lang="en-US" dirty="0" smtClean="0"/>
              <a:t>It is unethical to neglect self care</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77903961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SoSC</a:t>
            </a:r>
            <a:r>
              <a:rPr lang="en-US" dirty="0" smtClean="0"/>
              <a:t>-III. Humane Practice of Self Care </a:t>
            </a:r>
            <a:r>
              <a:rPr lang="en-US" sz="3300" baseline="0" dirty="0" smtClean="0">
                <a:solidFill>
                  <a:srgbClr val="006600"/>
                </a:solidFill>
                <a:effectLst/>
                <a:latin typeface="+mj-lt"/>
                <a:ea typeface="+mj-ea"/>
                <a:cs typeface="+mj-cs"/>
              </a:rPr>
              <a:t>(p. 7)</a:t>
            </a:r>
            <a:endParaRPr lang="en-US" dirty="0"/>
          </a:p>
        </p:txBody>
      </p:sp>
      <p:sp>
        <p:nvSpPr>
          <p:cNvPr id="3" name="Content Placeholder 2"/>
          <p:cNvSpPr>
            <a:spLocks noGrp="1"/>
          </p:cNvSpPr>
          <p:nvPr>
            <p:ph idx="1"/>
          </p:nvPr>
        </p:nvSpPr>
        <p:spPr/>
        <p:txBody>
          <a:bodyPr/>
          <a:lstStyle/>
          <a:p>
            <a:pPr>
              <a:lnSpc>
                <a:spcPct val="150000"/>
              </a:lnSpc>
            </a:pPr>
            <a:r>
              <a:rPr lang="en-US" dirty="0" smtClean="0"/>
              <a:t>Wellness</a:t>
            </a:r>
          </a:p>
          <a:p>
            <a:pPr>
              <a:lnSpc>
                <a:spcPct val="150000"/>
              </a:lnSpc>
            </a:pPr>
            <a:r>
              <a:rPr lang="en-US" dirty="0" smtClean="0"/>
              <a:t>Physical rest and nourishment</a:t>
            </a:r>
          </a:p>
          <a:p>
            <a:pPr>
              <a:lnSpc>
                <a:spcPct val="150000"/>
              </a:lnSpc>
            </a:pPr>
            <a:r>
              <a:rPr lang="en-US" dirty="0" smtClean="0"/>
              <a:t>Emotional rest</a:t>
            </a:r>
            <a:r>
              <a:rPr lang="en-US" baseline="0" dirty="0" smtClean="0"/>
              <a:t> and nourishment</a:t>
            </a:r>
          </a:p>
          <a:p>
            <a:pPr>
              <a:lnSpc>
                <a:spcPct val="150000"/>
              </a:lnSpc>
            </a:pPr>
            <a:r>
              <a:rPr lang="en-US" baseline="0" dirty="0" smtClean="0"/>
              <a:t>Sustenance modulation</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14146583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SoSC</a:t>
            </a:r>
            <a:r>
              <a:rPr lang="en-US" dirty="0" smtClean="0"/>
              <a:t>-IV. Appreciation and Compensation </a:t>
            </a:r>
            <a:r>
              <a:rPr lang="en-US" sz="3300" baseline="0" dirty="0" smtClean="0">
                <a:solidFill>
                  <a:srgbClr val="006600"/>
                </a:solidFill>
                <a:effectLst/>
                <a:latin typeface="+mj-lt"/>
                <a:ea typeface="+mj-ea"/>
                <a:cs typeface="+mj-cs"/>
              </a:rPr>
              <a:t>(p. 7)</a:t>
            </a:r>
            <a:endParaRPr lang="en-US" dirty="0"/>
          </a:p>
        </p:txBody>
      </p:sp>
      <p:sp>
        <p:nvSpPr>
          <p:cNvPr id="3" name="Content Placeholder 2"/>
          <p:cNvSpPr>
            <a:spLocks noGrp="1"/>
          </p:cNvSpPr>
          <p:nvPr>
            <p:ph idx="1"/>
          </p:nvPr>
        </p:nvSpPr>
        <p:spPr/>
        <p:txBody>
          <a:bodyPr/>
          <a:lstStyle/>
          <a:p>
            <a:pPr>
              <a:lnSpc>
                <a:spcPct val="150000"/>
              </a:lnSpc>
            </a:pPr>
            <a:r>
              <a:rPr lang="en-US" dirty="0" smtClean="0"/>
              <a:t>Increased satisfaction sustains workers emotionally and spiritually</a:t>
            </a:r>
          </a:p>
          <a:p>
            <a:pPr lvl="1">
              <a:lnSpc>
                <a:spcPct val="150000"/>
              </a:lnSpc>
            </a:pPr>
            <a:r>
              <a:rPr lang="en-US" dirty="0" smtClean="0"/>
              <a:t>In what ways does the Army meet needs for recognition and compensation?</a:t>
            </a:r>
          </a:p>
          <a:p>
            <a:pPr>
              <a:lnSpc>
                <a:spcPct val="150000"/>
              </a:lnSpc>
            </a:pPr>
            <a:r>
              <a:rPr lang="en-US" dirty="0" smtClean="0"/>
              <a:t>Select one or more advocates</a:t>
            </a:r>
          </a:p>
          <a:p>
            <a:pPr lvl="1">
              <a:lnSpc>
                <a:spcPct val="150000"/>
              </a:lnSpc>
            </a:pPr>
            <a:r>
              <a:rPr lang="en-US" dirty="0" smtClean="0"/>
              <a:t>“accountability buddy”</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401117214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Committing to Self Care</a:t>
            </a:r>
            <a:endParaRPr lang="en-US" dirty="0"/>
          </a:p>
        </p:txBody>
      </p:sp>
      <p:sp>
        <p:nvSpPr>
          <p:cNvPr id="6" name="Subtitle 5"/>
          <p:cNvSpPr>
            <a:spLocks noGrp="1"/>
          </p:cNvSpPr>
          <p:nvPr>
            <p:ph type="subTitle" idx="1"/>
          </p:nvPr>
        </p:nvSpPr>
        <p:spPr/>
        <p:txBody>
          <a:bodyPr/>
          <a:lstStyle/>
          <a:p>
            <a:r>
              <a:rPr lang="en-US" dirty="0" smtClean="0"/>
              <a:t>Part IV</a:t>
            </a:r>
          </a:p>
          <a:p>
            <a:r>
              <a:rPr lang="en-US" dirty="0" smtClean="0"/>
              <a:t>(p. 8)</a:t>
            </a:r>
          </a:p>
          <a:p>
            <a:r>
              <a:rPr lang="en-US" dirty="0" smtClean="0"/>
              <a:t>Objectives 6, 8</a:t>
            </a:r>
            <a:endParaRPr lang="en-US" dirty="0"/>
          </a:p>
        </p:txBody>
      </p:sp>
    </p:spTree>
    <p:extLst>
      <p:ext uri="{BB962C8B-B14F-4D97-AF65-F5344CB8AC3E}">
        <p14:creationId xmlns:p14="http://schemas.microsoft.com/office/powerpoint/2010/main" val="1433583613"/>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SoSC</a:t>
            </a:r>
            <a:r>
              <a:rPr lang="en-US" dirty="0" smtClean="0"/>
              <a:t>-V. Establishing and Maintaining</a:t>
            </a:r>
            <a:r>
              <a:rPr lang="en-US" baseline="0" dirty="0" smtClean="0"/>
              <a:t> Wellness </a:t>
            </a:r>
            <a:r>
              <a:rPr lang="en-US" sz="3300" baseline="0" dirty="0" smtClean="0">
                <a:solidFill>
                  <a:srgbClr val="006600"/>
                </a:solidFill>
                <a:effectLst/>
                <a:latin typeface="+mj-lt"/>
                <a:ea typeface="+mj-ea"/>
                <a:cs typeface="+mj-cs"/>
              </a:rPr>
              <a:t>(p. 8)</a:t>
            </a:r>
            <a:endParaRPr lang="en-US" dirty="0"/>
          </a:p>
        </p:txBody>
      </p:sp>
      <p:sp>
        <p:nvSpPr>
          <p:cNvPr id="3" name="Content Placeholder 2"/>
          <p:cNvSpPr>
            <a:spLocks noGrp="1"/>
          </p:cNvSpPr>
          <p:nvPr>
            <p:ph idx="1"/>
          </p:nvPr>
        </p:nvSpPr>
        <p:spPr/>
        <p:txBody>
          <a:bodyPr/>
          <a:lstStyle/>
          <a:p>
            <a:pPr>
              <a:lnSpc>
                <a:spcPct val="150000"/>
              </a:lnSpc>
            </a:pPr>
            <a:r>
              <a:rPr lang="en-US" dirty="0" smtClean="0"/>
              <a:t>Commitment to self care</a:t>
            </a:r>
          </a:p>
          <a:p>
            <a:pPr>
              <a:lnSpc>
                <a:spcPct val="150000"/>
              </a:lnSpc>
            </a:pPr>
            <a:r>
              <a:rPr lang="en-US" dirty="0" smtClean="0"/>
              <a:t>Strategies for letting go of work</a:t>
            </a:r>
          </a:p>
          <a:p>
            <a:pPr>
              <a:lnSpc>
                <a:spcPct val="150000"/>
              </a:lnSpc>
            </a:pPr>
            <a:r>
              <a:rPr lang="en-US" dirty="0" smtClean="0"/>
              <a:t>Strategies for gaining a sense of achievement</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4011172142"/>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Caregiver Resilience Model </a:t>
            </a:r>
            <a:br>
              <a:rPr lang="en-US" dirty="0" smtClean="0"/>
            </a:br>
            <a:r>
              <a:rPr lang="en-US" dirty="0" smtClean="0">
                <a:latin typeface="+mn-lt"/>
              </a:rPr>
              <a:t>(p. 45)</a:t>
            </a:r>
            <a:endParaRPr lang="en-US" dirty="0">
              <a:latin typeface="+mn-lt"/>
            </a:endParaRP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833541"/>
            <a:ext cx="7620000" cy="4262460"/>
          </a:xfrm>
          <a:prstGeom prst="rect">
            <a:avLst/>
          </a:prstGeom>
          <a:noFill/>
          <a:ln>
            <a:noFill/>
          </a:ln>
        </p:spPr>
      </p:pic>
      <p:sp>
        <p:nvSpPr>
          <p:cNvPr id="6" name="TextBox 5"/>
          <p:cNvSpPr txBox="1"/>
          <p:nvPr/>
        </p:nvSpPr>
        <p:spPr>
          <a:xfrm>
            <a:off x="7824355" y="5530334"/>
            <a:ext cx="571500" cy="369332"/>
          </a:xfrm>
          <a:prstGeom prst="rect">
            <a:avLst/>
          </a:prstGeom>
          <a:solidFill>
            <a:schemeClr val="bg1"/>
          </a:solidFill>
        </p:spPr>
        <p:txBody>
          <a:bodyPr wrap="square" rtlCol="0">
            <a:spAutoFit/>
          </a:bodyPr>
          <a:lstStyle/>
          <a:p>
            <a:endParaRPr lang="en-US" dirty="0"/>
          </a:p>
        </p:txBody>
      </p:sp>
      <p:sp>
        <p:nvSpPr>
          <p:cNvPr id="7" name="TextBox 6"/>
          <p:cNvSpPr txBox="1"/>
          <p:nvPr/>
        </p:nvSpPr>
        <p:spPr>
          <a:xfrm>
            <a:off x="1066800" y="5715000"/>
            <a:ext cx="1447800" cy="369332"/>
          </a:xfrm>
          <a:prstGeom prst="rect">
            <a:avLst/>
          </a:prstGeom>
          <a:solidFill>
            <a:schemeClr val="bg1"/>
          </a:solidFill>
        </p:spPr>
        <p:txBody>
          <a:bodyPr wrap="square" rtlCol="0">
            <a:spAutoFit/>
          </a:bodyPr>
          <a:lstStyle/>
          <a:p>
            <a:endParaRPr lang="en-US" dirty="0"/>
          </a:p>
        </p:txBody>
      </p:sp>
      <p:sp>
        <p:nvSpPr>
          <p:cNvPr id="8" name="TextBox 7"/>
          <p:cNvSpPr txBox="1"/>
          <p:nvPr/>
        </p:nvSpPr>
        <p:spPr>
          <a:xfrm>
            <a:off x="1066800" y="1833541"/>
            <a:ext cx="3886200"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401475371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Acknowledgements </a:t>
            </a:r>
            <a:endParaRPr lang="en-US" dirty="0"/>
          </a:p>
        </p:txBody>
      </p:sp>
      <p:sp>
        <p:nvSpPr>
          <p:cNvPr id="6" name="Content Placeholder 5"/>
          <p:cNvSpPr>
            <a:spLocks noGrp="1"/>
          </p:cNvSpPr>
          <p:nvPr>
            <p:ph idx="1"/>
          </p:nvPr>
        </p:nvSpPr>
        <p:spPr/>
        <p:txBody>
          <a:bodyPr/>
          <a:lstStyle/>
          <a:p>
            <a:pPr marL="0" indent="0" algn="ctr">
              <a:spcBef>
                <a:spcPts val="0"/>
              </a:spcBef>
              <a:buNone/>
            </a:pPr>
            <a:r>
              <a:rPr lang="en-US" sz="2400" dirty="0" smtClean="0"/>
              <a:t>Thanks </a:t>
            </a:r>
            <a:r>
              <a:rPr lang="en-US" sz="2400" dirty="0"/>
              <a:t>to </a:t>
            </a:r>
            <a:endParaRPr lang="en-US" sz="2400" dirty="0" smtClean="0"/>
          </a:p>
          <a:p>
            <a:pPr marL="0" indent="0" algn="ctr">
              <a:spcBef>
                <a:spcPts val="0"/>
              </a:spcBef>
              <a:buNone/>
            </a:pPr>
            <a:endParaRPr lang="en-US" sz="2400" dirty="0"/>
          </a:p>
          <a:p>
            <a:pPr marL="0" indent="0" algn="ctr">
              <a:buNone/>
            </a:pPr>
            <a:r>
              <a:rPr lang="en-US" sz="2400" dirty="0"/>
              <a:t>CH (LTC) Charles (Chuck) B. Rizer JR.</a:t>
            </a:r>
          </a:p>
          <a:p>
            <a:pPr marL="0" indent="0" algn="ctr">
              <a:buNone/>
            </a:pPr>
            <a:r>
              <a:rPr lang="en-US" sz="2400" dirty="0"/>
              <a:t>Training Manager, Chaplain</a:t>
            </a:r>
          </a:p>
          <a:p>
            <a:pPr marL="0" indent="0" algn="ctr">
              <a:buNone/>
            </a:pPr>
            <a:r>
              <a:rPr lang="en-US" sz="2400" dirty="0"/>
              <a:t>AMEDD Center and School</a:t>
            </a:r>
          </a:p>
          <a:p>
            <a:pPr marL="0" indent="0" algn="ctr">
              <a:buNone/>
            </a:pPr>
            <a:r>
              <a:rPr lang="en-US" sz="2400" dirty="0" smtClean="0"/>
              <a:t>Fort </a:t>
            </a:r>
            <a:r>
              <a:rPr lang="en-US" sz="2400" dirty="0"/>
              <a:t>Sam Houston, Texas </a:t>
            </a:r>
            <a:endParaRPr lang="en-US" sz="2400"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10285163"/>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Attitude is everything</a:t>
            </a:r>
            <a:endParaRPr lang="en-US" dirty="0"/>
          </a:p>
        </p:txBody>
      </p:sp>
      <p:sp>
        <p:nvSpPr>
          <p:cNvPr id="3" name="Content Placeholder 2"/>
          <p:cNvSpPr>
            <a:spLocks noGrp="1"/>
          </p:cNvSpPr>
          <p:nvPr>
            <p:ph idx="1"/>
          </p:nvPr>
        </p:nvSpPr>
        <p:spPr/>
        <p:txBody>
          <a:bodyPr/>
          <a:lstStyle/>
          <a:p>
            <a:r>
              <a:rPr lang="en-US" dirty="0" smtClean="0"/>
              <a:t>Run time 3:16</a:t>
            </a:r>
          </a:p>
          <a:p>
            <a:r>
              <a:rPr lang="en-US" dirty="0" smtClean="0"/>
              <a:t>Options</a:t>
            </a:r>
          </a:p>
          <a:p>
            <a:pPr lvl="1"/>
            <a:r>
              <a:rPr lang="en-US" sz="2800" dirty="0" smtClean="0"/>
              <a:t>Watch the clip or </a:t>
            </a:r>
          </a:p>
          <a:p>
            <a:pPr lvl="1"/>
            <a:r>
              <a:rPr lang="en-US" sz="2800" dirty="0" smtClean="0"/>
              <a:t>Close eyes and enjoy the music or</a:t>
            </a:r>
          </a:p>
          <a:p>
            <a:pPr lvl="1"/>
            <a:r>
              <a:rPr lang="en-US" sz="2800" dirty="0" smtClean="0"/>
              <a:t>Relax for three minutes</a:t>
            </a:r>
            <a:endParaRPr lang="en-US" sz="2800"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724874855"/>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Taking the Inventories – </a:t>
            </a:r>
            <a:br>
              <a:rPr lang="en-US" dirty="0" smtClean="0"/>
            </a:br>
            <a:r>
              <a:rPr lang="en-US" dirty="0" smtClean="0"/>
              <a:t>A Baseline for elf-Care Planning </a:t>
            </a:r>
            <a:endParaRPr lang="en-US" dirty="0"/>
          </a:p>
        </p:txBody>
      </p:sp>
      <p:sp>
        <p:nvSpPr>
          <p:cNvPr id="6" name="Subtitle 5"/>
          <p:cNvSpPr>
            <a:spLocks noGrp="1"/>
          </p:cNvSpPr>
          <p:nvPr>
            <p:ph type="subTitle" idx="1"/>
          </p:nvPr>
        </p:nvSpPr>
        <p:spPr/>
        <p:txBody>
          <a:bodyPr/>
          <a:lstStyle/>
          <a:p>
            <a:r>
              <a:rPr lang="en-US" dirty="0" smtClean="0"/>
              <a:t>Part V</a:t>
            </a:r>
          </a:p>
          <a:p>
            <a:r>
              <a:rPr lang="en-US" dirty="0" smtClean="0"/>
              <a:t>(p. 8)</a:t>
            </a:r>
          </a:p>
          <a:p>
            <a:r>
              <a:rPr lang="en-US" dirty="0" smtClean="0"/>
              <a:t>Objectives 3, 4, 5, 7, 8, 9,10</a:t>
            </a:r>
            <a:endParaRPr lang="en-US" dirty="0"/>
          </a:p>
        </p:txBody>
      </p:sp>
    </p:spTree>
    <p:extLst>
      <p:ext uri="{BB962C8B-B14F-4D97-AF65-F5344CB8AC3E}">
        <p14:creationId xmlns:p14="http://schemas.microsoft.com/office/powerpoint/2010/main" val="1876041773"/>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SoSC</a:t>
            </a:r>
            <a:r>
              <a:rPr lang="en-US" dirty="0" smtClean="0"/>
              <a:t>-VI. Inventory of Self-Care Practice – Personal </a:t>
            </a:r>
            <a:r>
              <a:rPr lang="en-US" sz="3300" baseline="0" dirty="0" smtClean="0">
                <a:solidFill>
                  <a:srgbClr val="006600"/>
                </a:solidFill>
                <a:effectLst/>
                <a:latin typeface="+mn-lt"/>
              </a:rPr>
              <a:t>(p. 8)</a:t>
            </a:r>
            <a:endParaRPr lang="en-US" dirty="0">
              <a:latin typeface="+mn-lt"/>
            </a:endParaRPr>
          </a:p>
        </p:txBody>
      </p:sp>
      <p:sp>
        <p:nvSpPr>
          <p:cNvPr id="3" name="Content Placeholder 2"/>
          <p:cNvSpPr>
            <a:spLocks noGrp="1"/>
          </p:cNvSpPr>
          <p:nvPr>
            <p:ph idx="1"/>
          </p:nvPr>
        </p:nvSpPr>
        <p:spPr/>
        <p:txBody>
          <a:bodyPr/>
          <a:lstStyle/>
          <a:p>
            <a:pPr>
              <a:lnSpc>
                <a:spcPct val="150000"/>
              </a:lnSpc>
            </a:pPr>
            <a:r>
              <a:rPr lang="en-US" dirty="0" smtClean="0"/>
              <a:t>Physical</a:t>
            </a:r>
          </a:p>
          <a:p>
            <a:pPr>
              <a:lnSpc>
                <a:spcPct val="150000"/>
              </a:lnSpc>
            </a:pPr>
            <a:r>
              <a:rPr lang="en-US" dirty="0" smtClean="0"/>
              <a:t>Psychological</a:t>
            </a:r>
          </a:p>
          <a:p>
            <a:pPr>
              <a:lnSpc>
                <a:spcPct val="150000"/>
              </a:lnSpc>
            </a:pPr>
            <a:r>
              <a:rPr lang="en-US" dirty="0" smtClean="0"/>
              <a:t>Social/Interpersonal</a:t>
            </a:r>
          </a:p>
          <a:p>
            <a:pPr>
              <a:lnSpc>
                <a:spcPct val="150000"/>
              </a:lnSpc>
            </a:pP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401117214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Self-Assessments (SA 1-6) p. 11</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Social Readjustment Rating Scale</a:t>
            </a:r>
          </a:p>
          <a:p>
            <a:pPr marL="514350" indent="-514350">
              <a:buFont typeface="+mj-lt"/>
              <a:buAutoNum type="arabicPeriod"/>
            </a:pPr>
            <a:r>
              <a:rPr lang="en-US" dirty="0" smtClean="0"/>
              <a:t>How Vulnerable are you to Stress?</a:t>
            </a:r>
          </a:p>
          <a:p>
            <a:pPr marL="514350" indent="-514350">
              <a:buFont typeface="+mj-lt"/>
              <a:buAutoNum type="arabicPeriod"/>
            </a:pPr>
            <a:r>
              <a:rPr lang="en-US" dirty="0" smtClean="0"/>
              <a:t>Ego Resiliency</a:t>
            </a:r>
          </a:p>
          <a:p>
            <a:pPr marL="514350" indent="-514350">
              <a:buFont typeface="+mj-lt"/>
              <a:buAutoNum type="arabicPeriod"/>
            </a:pPr>
            <a:r>
              <a:rPr lang="en-US" dirty="0" smtClean="0"/>
              <a:t>Self-Compassion</a:t>
            </a:r>
          </a:p>
          <a:p>
            <a:pPr marL="514350" indent="-514350">
              <a:buFont typeface="+mj-lt"/>
              <a:buAutoNum type="arabicPeriod"/>
            </a:pPr>
            <a:r>
              <a:rPr lang="en-US" dirty="0" smtClean="0"/>
              <a:t>Posttraumatic Growth Inventory</a:t>
            </a:r>
          </a:p>
          <a:p>
            <a:pPr marL="514350" indent="-514350">
              <a:buFont typeface="+mj-lt"/>
              <a:buAutoNum type="arabicPeriod"/>
            </a:pPr>
            <a:r>
              <a:rPr lang="en-US" dirty="0" smtClean="0"/>
              <a:t>Spiritual Intelligence</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47279374"/>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Caregiver Resilience Model </a:t>
            </a:r>
            <a:br>
              <a:rPr lang="en-US" dirty="0" smtClean="0"/>
            </a:br>
            <a:r>
              <a:rPr lang="en-US" dirty="0" smtClean="0">
                <a:latin typeface="+mn-lt"/>
              </a:rPr>
              <a:t>(p. 45)</a:t>
            </a:r>
            <a:endParaRPr lang="en-US" dirty="0">
              <a:latin typeface="+mn-lt"/>
            </a:endParaRP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833541"/>
            <a:ext cx="7620000" cy="4262460"/>
          </a:xfrm>
          <a:prstGeom prst="rect">
            <a:avLst/>
          </a:prstGeom>
          <a:noFill/>
          <a:ln>
            <a:noFill/>
          </a:ln>
        </p:spPr>
      </p:pic>
      <p:sp>
        <p:nvSpPr>
          <p:cNvPr id="6" name="TextBox 5"/>
          <p:cNvSpPr txBox="1"/>
          <p:nvPr/>
        </p:nvSpPr>
        <p:spPr>
          <a:xfrm>
            <a:off x="7824355" y="5530334"/>
            <a:ext cx="571500" cy="369332"/>
          </a:xfrm>
          <a:prstGeom prst="rect">
            <a:avLst/>
          </a:prstGeom>
          <a:solidFill>
            <a:schemeClr val="bg1"/>
          </a:solidFill>
        </p:spPr>
        <p:txBody>
          <a:bodyPr wrap="square" rtlCol="0">
            <a:spAutoFit/>
          </a:bodyPr>
          <a:lstStyle/>
          <a:p>
            <a:endParaRPr lang="en-US" dirty="0"/>
          </a:p>
        </p:txBody>
      </p:sp>
      <p:sp>
        <p:nvSpPr>
          <p:cNvPr id="7" name="TextBox 6"/>
          <p:cNvSpPr txBox="1"/>
          <p:nvPr/>
        </p:nvSpPr>
        <p:spPr>
          <a:xfrm>
            <a:off x="1066800" y="5715000"/>
            <a:ext cx="1447800" cy="369332"/>
          </a:xfrm>
          <a:prstGeom prst="rect">
            <a:avLst/>
          </a:prstGeom>
          <a:solidFill>
            <a:schemeClr val="bg1"/>
          </a:solidFill>
        </p:spPr>
        <p:txBody>
          <a:bodyPr wrap="square" rtlCol="0">
            <a:spAutoFit/>
          </a:bodyPr>
          <a:lstStyle/>
          <a:p>
            <a:endParaRPr lang="en-US" dirty="0"/>
          </a:p>
        </p:txBody>
      </p:sp>
      <p:sp>
        <p:nvSpPr>
          <p:cNvPr id="8" name="TextBox 7"/>
          <p:cNvSpPr txBox="1"/>
          <p:nvPr/>
        </p:nvSpPr>
        <p:spPr>
          <a:xfrm>
            <a:off x="1066800" y="1833541"/>
            <a:ext cx="3886200" cy="369332"/>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78150606"/>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SoSC</a:t>
            </a:r>
            <a:r>
              <a:rPr lang="en-US" dirty="0" smtClean="0"/>
              <a:t>-VII. </a:t>
            </a:r>
            <a:r>
              <a:rPr lang="en-US" sz="3300" dirty="0" smtClean="0">
                <a:solidFill>
                  <a:srgbClr val="006600"/>
                </a:solidFill>
                <a:effectLst/>
                <a:latin typeface="+mj-lt"/>
                <a:ea typeface="+mj-ea"/>
                <a:cs typeface="+mj-cs"/>
              </a:rPr>
              <a:t>Inventory of Self-Care Practice - Professional </a:t>
            </a:r>
            <a:r>
              <a:rPr lang="en-US" sz="3300" baseline="0" dirty="0" smtClean="0">
                <a:solidFill>
                  <a:srgbClr val="006600"/>
                </a:solidFill>
                <a:effectLst/>
                <a:latin typeface="+mn-lt"/>
              </a:rPr>
              <a:t>(p. 9)</a:t>
            </a:r>
            <a:endParaRPr lang="en-US" dirty="0">
              <a:latin typeface="+mn-lt"/>
            </a:endParaRPr>
          </a:p>
        </p:txBody>
      </p:sp>
      <p:sp>
        <p:nvSpPr>
          <p:cNvPr id="3" name="Content Placeholder 2"/>
          <p:cNvSpPr>
            <a:spLocks noGrp="1"/>
          </p:cNvSpPr>
          <p:nvPr>
            <p:ph idx="1"/>
          </p:nvPr>
        </p:nvSpPr>
        <p:spPr>
          <a:xfrm>
            <a:off x="762000" y="1828800"/>
            <a:ext cx="7696200" cy="4267200"/>
          </a:xfrm>
        </p:spPr>
        <p:txBody>
          <a:bodyPr/>
          <a:lstStyle/>
          <a:p>
            <a:r>
              <a:rPr lang="en-US" dirty="0" smtClean="0"/>
              <a:t>SA-7 </a:t>
            </a:r>
            <a:r>
              <a:rPr lang="en-US" dirty="0" err="1" smtClean="0"/>
              <a:t>ProQOL</a:t>
            </a:r>
            <a:endParaRPr lang="en-US" dirty="0" smtClean="0"/>
          </a:p>
          <a:p>
            <a:pPr lvl="1"/>
            <a:r>
              <a:rPr lang="en-US" dirty="0" smtClean="0"/>
              <a:t>Compassion Satisfaction</a:t>
            </a:r>
          </a:p>
          <a:p>
            <a:pPr lvl="1"/>
            <a:r>
              <a:rPr lang="en-US" dirty="0" smtClean="0"/>
              <a:t>Compassion Fatigue</a:t>
            </a:r>
          </a:p>
          <a:p>
            <a:pPr lvl="1"/>
            <a:r>
              <a:rPr lang="en-US" dirty="0" smtClean="0"/>
              <a:t>Burnout</a:t>
            </a:r>
          </a:p>
          <a:p>
            <a:r>
              <a:rPr lang="en-US" dirty="0" smtClean="0"/>
              <a:t>SA-8 Secondary Traumatic Stress Scale</a:t>
            </a:r>
          </a:p>
          <a:p>
            <a:pPr lvl="1"/>
            <a:r>
              <a:rPr lang="en-US" dirty="0" smtClean="0"/>
              <a:t>Secondary Traumatic Stress</a:t>
            </a:r>
          </a:p>
          <a:p>
            <a:pPr lvl="2"/>
            <a:r>
              <a:rPr lang="en-US" dirty="0" smtClean="0"/>
              <a:t>Intrusion</a:t>
            </a:r>
          </a:p>
          <a:p>
            <a:pPr lvl="2"/>
            <a:r>
              <a:rPr lang="en-US" dirty="0" smtClean="0"/>
              <a:t>Avoidance</a:t>
            </a:r>
          </a:p>
          <a:p>
            <a:pPr lvl="2"/>
            <a:r>
              <a:rPr lang="en-US" dirty="0" smtClean="0"/>
              <a:t>Arousal</a:t>
            </a:r>
          </a:p>
          <a:p>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401117214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Case Study</a:t>
            </a:r>
            <a:endParaRPr lang="en-US" dirty="0"/>
          </a:p>
        </p:txBody>
      </p:sp>
      <p:sp>
        <p:nvSpPr>
          <p:cNvPr id="3" name="Content Placeholder 2"/>
          <p:cNvSpPr>
            <a:spLocks noGrp="1"/>
          </p:cNvSpPr>
          <p:nvPr>
            <p:ph idx="1"/>
          </p:nvPr>
        </p:nvSpPr>
        <p:spPr/>
        <p:txBody>
          <a:bodyPr/>
          <a:lstStyle/>
          <a:p>
            <a:endParaRPr lang="en-US" dirty="0" smtClean="0"/>
          </a:p>
          <a:p>
            <a:pPr marL="0" indent="0">
              <a:buNone/>
            </a:pPr>
            <a:r>
              <a:rPr lang="en-US" dirty="0" smtClean="0"/>
              <a:t>Each group will complete self-assessments their case study </a:t>
            </a:r>
          </a:p>
          <a:p>
            <a:pPr marL="0" indent="0">
              <a:buNone/>
            </a:pPr>
            <a:r>
              <a:rPr lang="en-US" dirty="0" smtClean="0"/>
              <a:t>Minimum:</a:t>
            </a:r>
          </a:p>
          <a:p>
            <a:pPr marL="0" indent="0">
              <a:buNone/>
            </a:pPr>
            <a:r>
              <a:rPr lang="en-US" dirty="0" smtClean="0"/>
              <a:t>Social Readjustment Rating Scale</a:t>
            </a:r>
          </a:p>
          <a:p>
            <a:pPr marL="0" indent="0">
              <a:buNone/>
            </a:pPr>
            <a:r>
              <a:rPr lang="en-US" dirty="0" smtClean="0"/>
              <a:t>How Vulnerable are you to stress?</a:t>
            </a:r>
          </a:p>
          <a:p>
            <a:pPr marL="0" indent="0">
              <a:buNone/>
            </a:pPr>
            <a:r>
              <a:rPr lang="en-US" dirty="0" smtClean="0"/>
              <a:t>Ego Resilience</a:t>
            </a:r>
          </a:p>
          <a:p>
            <a:pPr marL="0" indent="0">
              <a:buNone/>
            </a:pPr>
            <a:r>
              <a:rPr lang="en-US" dirty="0" err="1" smtClean="0"/>
              <a:t>ProQOL</a:t>
            </a:r>
            <a:endParaRPr lang="en-US" dirty="0" smtClean="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410066681"/>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Taking Action! Implementing a </a:t>
            </a:r>
            <a:br>
              <a:rPr lang="en-US" dirty="0" smtClean="0"/>
            </a:br>
            <a:r>
              <a:rPr lang="en-US" dirty="0" smtClean="0"/>
              <a:t>Self-Care Plan</a:t>
            </a:r>
            <a:endParaRPr lang="en-US" dirty="0"/>
          </a:p>
        </p:txBody>
      </p:sp>
      <p:sp>
        <p:nvSpPr>
          <p:cNvPr id="6" name="Subtitle 5"/>
          <p:cNvSpPr>
            <a:spLocks noGrp="1"/>
          </p:cNvSpPr>
          <p:nvPr>
            <p:ph type="subTitle" idx="1"/>
          </p:nvPr>
        </p:nvSpPr>
        <p:spPr/>
        <p:txBody>
          <a:bodyPr/>
          <a:lstStyle/>
          <a:p>
            <a:r>
              <a:rPr lang="en-US" dirty="0" smtClean="0"/>
              <a:t>Part VI</a:t>
            </a:r>
          </a:p>
          <a:p>
            <a:r>
              <a:rPr lang="en-US" dirty="0" smtClean="0"/>
              <a:t>(p. 10)</a:t>
            </a:r>
          </a:p>
          <a:p>
            <a:r>
              <a:rPr lang="en-US" dirty="0" smtClean="0"/>
              <a:t>Objectives 9, 10, 11, 12</a:t>
            </a:r>
            <a:endParaRPr lang="en-US" dirty="0"/>
          </a:p>
        </p:txBody>
      </p:sp>
    </p:spTree>
    <p:extLst>
      <p:ext uri="{BB962C8B-B14F-4D97-AF65-F5344CB8AC3E}">
        <p14:creationId xmlns:p14="http://schemas.microsoft.com/office/powerpoint/2010/main" val="3070140476"/>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Chaplain Pat</a:t>
            </a:r>
            <a:endParaRPr lang="en-US" dirty="0"/>
          </a:p>
        </p:txBody>
      </p:sp>
      <p:sp>
        <p:nvSpPr>
          <p:cNvPr id="3" name="Content Placeholder 2"/>
          <p:cNvSpPr>
            <a:spLocks noGrp="1"/>
          </p:cNvSpPr>
          <p:nvPr>
            <p:ph idx="1"/>
          </p:nvPr>
        </p:nvSpPr>
        <p:spPr>
          <a:xfrm>
            <a:off x="762000" y="2057400"/>
            <a:ext cx="7696200" cy="4038600"/>
          </a:xfrm>
        </p:spPr>
        <p:txBody>
          <a:bodyPr/>
          <a:lstStyle/>
          <a:p>
            <a:r>
              <a:rPr lang="en-US" dirty="0" smtClean="0"/>
              <a:t>SRRS = 37% change of developing minor illness in next two years</a:t>
            </a:r>
          </a:p>
          <a:p>
            <a:r>
              <a:rPr lang="en-US" dirty="0" smtClean="0"/>
              <a:t>Stress vulnerability (state resilience) = Excellent resistance to stress</a:t>
            </a:r>
          </a:p>
          <a:p>
            <a:r>
              <a:rPr lang="en-US" dirty="0" smtClean="0"/>
              <a:t>Ego resilience = very high trait resilience</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670517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Chaplain Pat (continued)</a:t>
            </a:r>
            <a:endParaRPr lang="en-US" dirty="0"/>
          </a:p>
        </p:txBody>
      </p:sp>
      <p:sp>
        <p:nvSpPr>
          <p:cNvPr id="3" name="Content Placeholder 2"/>
          <p:cNvSpPr>
            <a:spLocks noGrp="1"/>
          </p:cNvSpPr>
          <p:nvPr>
            <p:ph idx="1"/>
          </p:nvPr>
        </p:nvSpPr>
        <p:spPr/>
        <p:txBody>
          <a:bodyPr/>
          <a:lstStyle/>
          <a:p>
            <a:r>
              <a:rPr lang="en-US" dirty="0"/>
              <a:t>Self Compassion = moderate (beats self up sometimes for making mistakes)</a:t>
            </a:r>
          </a:p>
          <a:p>
            <a:r>
              <a:rPr lang="en-US" dirty="0"/>
              <a:t>Posttraumatic growth = small </a:t>
            </a:r>
            <a:r>
              <a:rPr lang="en-US" dirty="0" smtClean="0"/>
              <a:t>degree</a:t>
            </a:r>
          </a:p>
          <a:p>
            <a:pPr lvl="1"/>
            <a:r>
              <a:rPr lang="en-US" dirty="0" smtClean="0"/>
              <a:t>Note: Pat had serious incident in past when transformed spiritually by traumatic event</a:t>
            </a:r>
          </a:p>
          <a:p>
            <a:r>
              <a:rPr lang="en-US" dirty="0" smtClean="0"/>
              <a:t>Spiritual Intelligence= satisfied</a:t>
            </a:r>
          </a:p>
          <a:p>
            <a:pPr lvl="1"/>
            <a:r>
              <a:rPr lang="en-US" dirty="0" smtClean="0"/>
              <a:t>Would like to increase conscious state expansion</a:t>
            </a:r>
          </a:p>
          <a:p>
            <a:pPr marL="0" indent="0">
              <a:buNone/>
            </a:pP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626906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Gratitude</a:t>
            </a:r>
            <a:endParaRPr lang="en-US" dirty="0"/>
          </a:p>
        </p:txBody>
      </p:sp>
      <p:sp>
        <p:nvSpPr>
          <p:cNvPr id="3" name="Content Placeholder 2"/>
          <p:cNvSpPr>
            <a:spLocks noGrp="1"/>
          </p:cNvSpPr>
          <p:nvPr>
            <p:ph idx="1"/>
          </p:nvPr>
        </p:nvSpPr>
        <p:spPr/>
        <p:txBody>
          <a:bodyPr/>
          <a:lstStyle/>
          <a:p>
            <a:pPr marL="0" indent="0" algn="ctr">
              <a:buNone/>
            </a:pPr>
            <a:r>
              <a:rPr lang="en-US" sz="4000" dirty="0" smtClean="0"/>
              <a:t>Thank you </a:t>
            </a:r>
          </a:p>
          <a:p>
            <a:pPr marL="0" indent="0" algn="ctr">
              <a:buNone/>
            </a:pPr>
            <a:r>
              <a:rPr lang="en-US" sz="4000" dirty="0" smtClean="0"/>
              <a:t>for your service to </a:t>
            </a:r>
          </a:p>
          <a:p>
            <a:pPr marL="0" indent="0" algn="ctr">
              <a:buNone/>
            </a:pPr>
            <a:r>
              <a:rPr lang="en-US" sz="4000" dirty="0" smtClean="0"/>
              <a:t>wounded warriors </a:t>
            </a:r>
          </a:p>
          <a:p>
            <a:pPr marL="0" indent="0" algn="ctr">
              <a:buNone/>
            </a:pPr>
            <a:r>
              <a:rPr lang="en-US" sz="4000" dirty="0" smtClean="0"/>
              <a:t>and </a:t>
            </a:r>
          </a:p>
          <a:p>
            <a:pPr marL="0" indent="0" algn="ctr">
              <a:buNone/>
            </a:pPr>
            <a:r>
              <a:rPr lang="en-US" sz="4000" dirty="0" smtClean="0"/>
              <a:t>those who love them.</a:t>
            </a:r>
            <a:endParaRPr lang="en-US" sz="4000"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985242219"/>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Chaplain Pat (continued)</a:t>
            </a:r>
            <a:endParaRPr lang="en-US" dirty="0"/>
          </a:p>
        </p:txBody>
      </p:sp>
      <p:sp>
        <p:nvSpPr>
          <p:cNvPr id="3" name="Content Placeholder 2"/>
          <p:cNvSpPr>
            <a:spLocks noGrp="1"/>
          </p:cNvSpPr>
          <p:nvPr>
            <p:ph idx="1"/>
          </p:nvPr>
        </p:nvSpPr>
        <p:spPr/>
        <p:txBody>
          <a:bodyPr/>
          <a:lstStyle/>
          <a:p>
            <a:r>
              <a:rPr lang="en-US" dirty="0" err="1" smtClean="0"/>
              <a:t>ProQOL</a:t>
            </a:r>
            <a:endParaRPr lang="en-US" dirty="0" smtClean="0"/>
          </a:p>
          <a:p>
            <a:pPr lvl="1"/>
            <a:r>
              <a:rPr lang="en-US" dirty="0" smtClean="0"/>
              <a:t>Compassion Satisfaction – high</a:t>
            </a:r>
          </a:p>
          <a:p>
            <a:pPr lvl="1"/>
            <a:r>
              <a:rPr lang="en-US" dirty="0" smtClean="0"/>
              <a:t>Burnout – low</a:t>
            </a:r>
          </a:p>
          <a:p>
            <a:pPr lvl="1"/>
            <a:r>
              <a:rPr lang="en-US" dirty="0" smtClean="0"/>
              <a:t>Compassion Fatigue – high</a:t>
            </a:r>
          </a:p>
          <a:p>
            <a:r>
              <a:rPr lang="en-US" dirty="0" smtClean="0"/>
              <a:t>Secondary traumatic stress –</a:t>
            </a:r>
          </a:p>
          <a:p>
            <a:pPr lvl="1"/>
            <a:r>
              <a:rPr lang="en-US" dirty="0" smtClean="0"/>
              <a:t>Arousal</a:t>
            </a:r>
          </a:p>
          <a:p>
            <a:pPr lvl="1"/>
            <a:r>
              <a:rPr lang="en-US" dirty="0" smtClean="0"/>
              <a:t>Avoidance</a:t>
            </a:r>
          </a:p>
          <a:p>
            <a:pPr lvl="1"/>
            <a:r>
              <a:rPr lang="en-US" dirty="0" smtClean="0"/>
              <a:t>Meets criteria for </a:t>
            </a:r>
            <a:r>
              <a:rPr lang="en-US" smtClean="0"/>
              <a:t>further evaluation </a:t>
            </a:r>
            <a:endParaRPr lang="en-US" dirty="0" smtClean="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3539005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21508" name="Rectangle 2"/>
          <p:cNvSpPr>
            <a:spLocks noGrp="1" noChangeArrowheads="1"/>
          </p:cNvSpPr>
          <p:nvPr>
            <p:ph type="title"/>
          </p:nvPr>
        </p:nvSpPr>
        <p:spPr/>
        <p:txBody>
          <a:bodyPr/>
          <a:lstStyle/>
          <a:p>
            <a:pPr eaLnBrk="1" hangingPunct="1"/>
            <a:r>
              <a:rPr lang="en-US" dirty="0" smtClean="0"/>
              <a:t>I’m FINE!</a:t>
            </a:r>
          </a:p>
        </p:txBody>
      </p:sp>
      <p:sp>
        <p:nvSpPr>
          <p:cNvPr id="21509" name="Rectangle 3"/>
          <p:cNvSpPr>
            <a:spLocks noGrp="1" noChangeArrowheads="1"/>
          </p:cNvSpPr>
          <p:nvPr>
            <p:ph type="body" idx="1"/>
          </p:nvPr>
        </p:nvSpPr>
        <p:spPr/>
        <p:txBody>
          <a:bodyPr/>
          <a:lstStyle/>
          <a:p>
            <a:pPr eaLnBrk="1" hangingPunct="1"/>
            <a:r>
              <a:rPr lang="en-US" sz="4000" dirty="0" smtClean="0"/>
              <a:t>F</a:t>
            </a:r>
            <a:r>
              <a:rPr lang="en-US" dirty="0" smtClean="0"/>
              <a:t>reaked out </a:t>
            </a:r>
          </a:p>
          <a:p>
            <a:pPr eaLnBrk="1" hangingPunct="1"/>
            <a:r>
              <a:rPr lang="en-US" sz="4000" dirty="0" smtClean="0"/>
              <a:t>I</a:t>
            </a:r>
            <a:r>
              <a:rPr lang="en-US" dirty="0" smtClean="0"/>
              <a:t>nsecure</a:t>
            </a:r>
          </a:p>
          <a:p>
            <a:pPr eaLnBrk="1" hangingPunct="1"/>
            <a:r>
              <a:rPr lang="en-US" sz="4000" dirty="0" smtClean="0"/>
              <a:t>N</a:t>
            </a:r>
            <a:r>
              <a:rPr lang="en-US" dirty="0" smtClean="0"/>
              <a:t>eurotic</a:t>
            </a:r>
          </a:p>
          <a:p>
            <a:pPr eaLnBrk="1" hangingPunct="1"/>
            <a:r>
              <a:rPr lang="en-US" sz="4000" dirty="0" smtClean="0"/>
              <a:t>E</a:t>
            </a:r>
            <a:r>
              <a:rPr lang="en-US" dirty="0" smtClean="0"/>
              <a:t>motional or </a:t>
            </a:r>
            <a:r>
              <a:rPr lang="en-US" sz="4000" dirty="0" smtClean="0"/>
              <a:t>E</a:t>
            </a:r>
            <a:r>
              <a:rPr lang="en-US" dirty="0" smtClean="0"/>
              <a:t>motionally numb</a:t>
            </a:r>
          </a:p>
        </p:txBody>
      </p:sp>
    </p:spTree>
    <p:extLst>
      <p:ext uri="{BB962C8B-B14F-4D97-AF65-F5344CB8AC3E}">
        <p14:creationId xmlns:p14="http://schemas.microsoft.com/office/powerpoint/2010/main" val="3348912348"/>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a:t>
            </a:r>
            <a:endParaRPr lang="en-US" dirty="0"/>
          </a:p>
        </p:txBody>
      </p:sp>
      <p:sp>
        <p:nvSpPr>
          <p:cNvPr id="3" name="Content Placeholder 2"/>
          <p:cNvSpPr>
            <a:spLocks noGrp="1"/>
          </p:cNvSpPr>
          <p:nvPr>
            <p:ph idx="1"/>
          </p:nvPr>
        </p:nvSpPr>
        <p:spPr/>
        <p:txBody>
          <a:bodyPr/>
          <a:lstStyle/>
          <a:p>
            <a:r>
              <a:rPr lang="en-US" dirty="0" smtClean="0"/>
              <a:t>Care for the Caregiver (23 minutes)</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231124880"/>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32772" name="Rectangle 2"/>
          <p:cNvSpPr>
            <a:spLocks noGrp="1" noChangeArrowheads="1"/>
          </p:cNvSpPr>
          <p:nvPr>
            <p:ph type="title"/>
          </p:nvPr>
        </p:nvSpPr>
        <p:spPr/>
        <p:txBody>
          <a:bodyPr/>
          <a:lstStyle/>
          <a:p>
            <a:pPr eaLnBrk="1" hangingPunct="1"/>
            <a:r>
              <a:rPr lang="en-US" dirty="0" smtClean="0"/>
              <a:t>SMART Goals</a:t>
            </a:r>
          </a:p>
        </p:txBody>
      </p:sp>
      <p:sp>
        <p:nvSpPr>
          <p:cNvPr id="32773" name="Rectangle 3"/>
          <p:cNvSpPr>
            <a:spLocks noGrp="1" noChangeArrowheads="1"/>
          </p:cNvSpPr>
          <p:nvPr>
            <p:ph type="body" idx="1"/>
          </p:nvPr>
        </p:nvSpPr>
        <p:spPr/>
        <p:txBody>
          <a:bodyPr/>
          <a:lstStyle/>
          <a:p>
            <a:pPr eaLnBrk="1" hangingPunct="1"/>
            <a:r>
              <a:rPr lang="en-US" smtClean="0"/>
              <a:t>Specific</a:t>
            </a:r>
          </a:p>
          <a:p>
            <a:pPr eaLnBrk="1" hangingPunct="1"/>
            <a:r>
              <a:rPr lang="en-US" smtClean="0"/>
              <a:t>Measurable</a:t>
            </a:r>
          </a:p>
          <a:p>
            <a:pPr eaLnBrk="1" hangingPunct="1"/>
            <a:r>
              <a:rPr lang="en-US" smtClean="0"/>
              <a:t>Attainable</a:t>
            </a:r>
          </a:p>
          <a:p>
            <a:pPr eaLnBrk="1" hangingPunct="1"/>
            <a:r>
              <a:rPr lang="en-US" smtClean="0"/>
              <a:t>Realistic</a:t>
            </a:r>
          </a:p>
          <a:p>
            <a:pPr eaLnBrk="1" hangingPunct="1"/>
            <a:r>
              <a:rPr lang="en-US" smtClean="0"/>
              <a:t>Time-Based</a:t>
            </a:r>
          </a:p>
        </p:txBody>
      </p:sp>
    </p:spTree>
    <p:extLst>
      <p:ext uri="{BB962C8B-B14F-4D97-AF65-F5344CB8AC3E}">
        <p14:creationId xmlns:p14="http://schemas.microsoft.com/office/powerpoint/2010/main" val="2594821530"/>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SoSC</a:t>
            </a:r>
            <a:r>
              <a:rPr lang="en-US" dirty="0" smtClean="0"/>
              <a:t>-VIII. Prevention Plan Development  </a:t>
            </a:r>
            <a:r>
              <a:rPr lang="en-US" sz="3300" baseline="0" dirty="0" smtClean="0">
                <a:solidFill>
                  <a:srgbClr val="006600"/>
                </a:solidFill>
                <a:effectLst/>
                <a:latin typeface="+mj-lt"/>
                <a:ea typeface="+mj-ea"/>
                <a:cs typeface="+mj-cs"/>
              </a:rPr>
              <a:t>(p. 10)</a:t>
            </a:r>
            <a:endParaRPr lang="en-US" dirty="0"/>
          </a:p>
        </p:txBody>
      </p:sp>
      <p:sp>
        <p:nvSpPr>
          <p:cNvPr id="3" name="Content Placeholder 2"/>
          <p:cNvSpPr>
            <a:spLocks noGrp="1"/>
          </p:cNvSpPr>
          <p:nvPr>
            <p:ph idx="1"/>
          </p:nvPr>
        </p:nvSpPr>
        <p:spPr>
          <a:xfrm>
            <a:off x="762000" y="1752600"/>
            <a:ext cx="7696200" cy="5105400"/>
          </a:xfrm>
          <a:solidFill>
            <a:schemeClr val="bg1"/>
          </a:solidFill>
        </p:spPr>
        <p:txBody>
          <a:bodyPr/>
          <a:lstStyle/>
          <a:p>
            <a:pPr>
              <a:spcBef>
                <a:spcPts val="400"/>
              </a:spcBef>
            </a:pPr>
            <a:r>
              <a:rPr lang="en-US" dirty="0" smtClean="0"/>
              <a:t>Review self-assessments</a:t>
            </a:r>
          </a:p>
          <a:p>
            <a:pPr>
              <a:spcBef>
                <a:spcPts val="400"/>
              </a:spcBef>
            </a:pPr>
            <a:r>
              <a:rPr lang="en-US" dirty="0" smtClean="0"/>
              <a:t>Develop goals </a:t>
            </a:r>
          </a:p>
          <a:p>
            <a:pPr>
              <a:spcBef>
                <a:spcPts val="400"/>
              </a:spcBef>
            </a:pPr>
            <a:r>
              <a:rPr lang="en-US" dirty="0" smtClean="0"/>
              <a:t>Analyze resources and obstacles/ resistances </a:t>
            </a:r>
          </a:p>
          <a:p>
            <a:pPr>
              <a:spcBef>
                <a:spcPts val="400"/>
              </a:spcBef>
            </a:pPr>
            <a:r>
              <a:rPr lang="en-US" dirty="0" smtClean="0"/>
              <a:t>Discuss with Advocate/Accountability Buddy</a:t>
            </a:r>
          </a:p>
          <a:p>
            <a:pPr>
              <a:spcBef>
                <a:spcPts val="400"/>
              </a:spcBef>
            </a:pPr>
            <a:r>
              <a:rPr lang="en-US" dirty="0" smtClean="0"/>
              <a:t>Activate plan and monitor at regular intervals</a:t>
            </a:r>
          </a:p>
          <a:p>
            <a:pPr>
              <a:spcBef>
                <a:spcPts val="400"/>
              </a:spcBef>
            </a:pPr>
            <a:r>
              <a:rPr lang="en-US" dirty="0" smtClean="0"/>
              <a:t>Celebrate accomplishments</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4011172142"/>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z="3600" b="1" i="0" u="none" strike="noStrike" cap="none" normalizeH="0" baseline="0" dirty="0" smtClean="0">
                <a:ln>
                  <a:noFill/>
                </a:ln>
                <a:effectLst/>
                <a:latin typeface="+mn-lt"/>
                <a:ea typeface="Times New Roman" pitchFamily="18" charset="0"/>
                <a:cs typeface="Arial" pitchFamily="34" charset="0"/>
              </a:rPr>
              <a:t>Strategies for Inducing Relaxation Response </a:t>
            </a:r>
            <a:r>
              <a:rPr kumimoji="0" lang="en-US" sz="3600" i="0" u="none" strike="noStrike" cap="none" normalizeH="0" baseline="0" dirty="0" smtClean="0">
                <a:ln>
                  <a:noFill/>
                </a:ln>
                <a:effectLst/>
                <a:latin typeface="+mn-lt"/>
                <a:ea typeface="Times New Roman" pitchFamily="18" charset="0"/>
                <a:cs typeface="Arial" pitchFamily="34" charset="0"/>
              </a:rPr>
              <a:t>(p. 40)</a:t>
            </a:r>
            <a:endParaRPr lang="en-US" dirty="0">
              <a:latin typeface="+mn-l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3651852"/>
              </p:ext>
            </p:extLst>
          </p:nvPr>
        </p:nvGraphicFramePr>
        <p:xfrm>
          <a:off x="914400" y="1828799"/>
          <a:ext cx="7848601" cy="4287496"/>
        </p:xfrm>
        <a:graphic>
          <a:graphicData uri="http://schemas.openxmlformats.org/drawingml/2006/table">
            <a:tbl>
              <a:tblPr firstRow="1" firstCol="1" bandRow="1">
                <a:tableStyleId>{5C22544A-7EE6-4342-B048-85BDC9FD1C3A}</a:tableStyleId>
              </a:tblPr>
              <a:tblGrid>
                <a:gridCol w="2429449"/>
                <a:gridCol w="1354788"/>
                <a:gridCol w="1244963"/>
                <a:gridCol w="1371600"/>
                <a:gridCol w="1447801"/>
              </a:tblGrid>
              <a:tr h="379358">
                <a:tc rowSpan="2">
                  <a:txBody>
                    <a:bodyPr/>
                    <a:lstStyle/>
                    <a:p>
                      <a:pPr marL="0" marR="0" algn="ctr">
                        <a:spcBef>
                          <a:spcPts val="300"/>
                        </a:spcBef>
                        <a:spcAft>
                          <a:spcPts val="300"/>
                        </a:spcAft>
                      </a:pPr>
                      <a:r>
                        <a:rPr lang="en-US" sz="1600" dirty="0">
                          <a:solidFill>
                            <a:schemeClr val="tx1"/>
                          </a:solidFill>
                          <a:effectLst/>
                        </a:rPr>
                        <a:t>Stress Reaction</a:t>
                      </a:r>
                      <a:endParaRPr lang="en-US" sz="1600" dirty="0">
                        <a:solidFill>
                          <a:schemeClr val="tx1"/>
                        </a:solidFill>
                        <a:effectLst/>
                        <a:latin typeface="Comic Sans MS"/>
                        <a:ea typeface="Times New Roman"/>
                        <a:cs typeface="Comic Sans MS"/>
                      </a:endParaRPr>
                    </a:p>
                  </a:txBody>
                  <a:tcPr marL="68580" marR="68580" marT="0" marB="0" anchor="ctr"/>
                </a:tc>
                <a:tc gridSpan="4">
                  <a:txBody>
                    <a:bodyPr/>
                    <a:lstStyle/>
                    <a:p>
                      <a:pPr marL="0" marR="0" algn="ctr">
                        <a:spcBef>
                          <a:spcPts val="600"/>
                        </a:spcBef>
                        <a:spcAft>
                          <a:spcPts val="600"/>
                        </a:spcAft>
                      </a:pPr>
                      <a:r>
                        <a:rPr lang="en-US" sz="1600" dirty="0">
                          <a:solidFill>
                            <a:schemeClr val="tx1"/>
                          </a:solidFill>
                          <a:effectLst/>
                        </a:rPr>
                        <a:t>Strategies for Inducing Relaxation Response</a:t>
                      </a:r>
                      <a:endParaRPr lang="en-US" sz="1600" dirty="0">
                        <a:solidFill>
                          <a:schemeClr val="tx1"/>
                        </a:solidFill>
                        <a:effectLst/>
                        <a:latin typeface="Comic Sans MS"/>
                        <a:ea typeface="Times New Roman"/>
                        <a:cs typeface="Comic Sans MS"/>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r>
              <a:tr h="627903">
                <a:tc vMerge="1">
                  <a:txBody>
                    <a:bodyPr/>
                    <a:lstStyle/>
                    <a:p>
                      <a:endParaRPr lang="en-US"/>
                    </a:p>
                  </a:txBody>
                  <a:tcPr/>
                </a:tc>
                <a:tc>
                  <a:txBody>
                    <a:bodyPr/>
                    <a:lstStyle/>
                    <a:p>
                      <a:pPr marL="0" marR="0" algn="ctr">
                        <a:spcBef>
                          <a:spcPts val="1200"/>
                        </a:spcBef>
                        <a:spcAft>
                          <a:spcPts val="0"/>
                        </a:spcAft>
                      </a:pPr>
                      <a:r>
                        <a:rPr lang="en-US" sz="1600" b="1" dirty="0">
                          <a:solidFill>
                            <a:schemeClr val="tx1"/>
                          </a:solidFill>
                          <a:effectLst/>
                        </a:rPr>
                        <a:t>Breath Work</a:t>
                      </a:r>
                      <a:endParaRPr lang="en-US" sz="1600" b="1"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1200"/>
                        </a:spcBef>
                        <a:spcAft>
                          <a:spcPts val="0"/>
                        </a:spcAft>
                      </a:pPr>
                      <a:r>
                        <a:rPr lang="en-US" sz="1600" b="1" dirty="0">
                          <a:solidFill>
                            <a:schemeClr val="tx1"/>
                          </a:solidFill>
                          <a:effectLst/>
                        </a:rPr>
                        <a:t>Meditation</a:t>
                      </a:r>
                      <a:endParaRPr lang="en-US" sz="1600" b="1"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600"/>
                        </a:spcAft>
                      </a:pPr>
                      <a:r>
                        <a:rPr lang="en-US" sz="1600" b="1" dirty="0">
                          <a:solidFill>
                            <a:schemeClr val="tx1"/>
                          </a:solidFill>
                          <a:effectLst/>
                        </a:rPr>
                        <a:t>Progressive Relaxation</a:t>
                      </a:r>
                      <a:endParaRPr lang="en-US" sz="1600" b="1"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300"/>
                        </a:spcBef>
                        <a:spcAft>
                          <a:spcPts val="300"/>
                        </a:spcAft>
                      </a:pPr>
                      <a:r>
                        <a:rPr lang="en-US" sz="1600" b="1" dirty="0">
                          <a:solidFill>
                            <a:schemeClr val="tx1"/>
                          </a:solidFill>
                          <a:effectLst/>
                        </a:rPr>
                        <a:t>Visualization/ Guided Imagery</a:t>
                      </a:r>
                      <a:endParaRPr lang="en-US" sz="1600" b="1" dirty="0">
                        <a:solidFill>
                          <a:schemeClr val="tx1"/>
                        </a:solidFill>
                        <a:effectLst/>
                        <a:latin typeface="Comic Sans MS"/>
                        <a:ea typeface="Times New Roman"/>
                        <a:cs typeface="Comic Sans MS"/>
                      </a:endParaRPr>
                    </a:p>
                  </a:txBody>
                  <a:tcPr marL="68580" marR="68580" marT="0" marB="0" anchor="ctr"/>
                </a:tc>
              </a:tr>
              <a:tr h="365550">
                <a:tc>
                  <a:txBody>
                    <a:bodyPr/>
                    <a:lstStyle/>
                    <a:p>
                      <a:pPr marL="0" marR="0">
                        <a:spcBef>
                          <a:spcPts val="600"/>
                        </a:spcBef>
                        <a:spcAft>
                          <a:spcPts val="600"/>
                        </a:spcAft>
                      </a:pPr>
                      <a:r>
                        <a:rPr lang="en-US" sz="1600" dirty="0">
                          <a:solidFill>
                            <a:schemeClr val="tx1"/>
                          </a:solidFill>
                          <a:effectLst/>
                        </a:rPr>
                        <a:t>Anxiety</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dirty="0">
                          <a:solidFill>
                            <a:schemeClr val="tx1"/>
                          </a:solidFill>
                          <a:effectLst/>
                        </a:rPr>
                        <a:t>X</a:t>
                      </a:r>
                      <a:endParaRPr lang="en-US" sz="1600" b="1"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dirty="0">
                          <a:solidFill>
                            <a:schemeClr val="tx1"/>
                          </a:solidFill>
                          <a:effectLst/>
                        </a:rPr>
                        <a:t>X</a:t>
                      </a:r>
                      <a:endParaRPr lang="en-US" sz="1600" b="1" dirty="0">
                        <a:solidFill>
                          <a:schemeClr val="tx1"/>
                        </a:solidFill>
                        <a:effectLst/>
                        <a:latin typeface="Comic Sans MS"/>
                        <a:ea typeface="Times New Roman"/>
                        <a:cs typeface="Comic Sans MS"/>
                      </a:endParaRPr>
                    </a:p>
                  </a:txBody>
                  <a:tcPr marL="68580" marR="68580" marT="0" marB="0" anchor="ctr"/>
                </a:tc>
              </a:tr>
              <a:tr h="391713">
                <a:tc>
                  <a:txBody>
                    <a:bodyPr/>
                    <a:lstStyle/>
                    <a:p>
                      <a:pPr marL="0" marR="0">
                        <a:spcBef>
                          <a:spcPts val="600"/>
                        </a:spcBef>
                        <a:spcAft>
                          <a:spcPts val="600"/>
                        </a:spcAft>
                      </a:pPr>
                      <a:r>
                        <a:rPr lang="en-US" sz="1600" dirty="0">
                          <a:solidFill>
                            <a:schemeClr val="tx1"/>
                          </a:solidFill>
                          <a:effectLst/>
                        </a:rPr>
                        <a:t>Chronic pain</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dirty="0">
                          <a:solidFill>
                            <a:schemeClr val="tx1"/>
                          </a:solidFill>
                          <a:effectLst/>
                        </a:rPr>
                        <a:t>X</a:t>
                      </a:r>
                      <a:endParaRPr lang="en-US" sz="1600" b="1" dirty="0">
                        <a:solidFill>
                          <a:schemeClr val="tx1"/>
                        </a:solidFill>
                        <a:effectLst/>
                        <a:latin typeface="Comic Sans MS"/>
                        <a:ea typeface="Times New Roman"/>
                        <a:cs typeface="Comic Sans MS"/>
                      </a:endParaRPr>
                    </a:p>
                  </a:txBody>
                  <a:tcPr marL="68580" marR="68580" marT="0" marB="0" anchor="ctr"/>
                </a:tc>
              </a:tr>
              <a:tr h="293603">
                <a:tc>
                  <a:txBody>
                    <a:bodyPr/>
                    <a:lstStyle/>
                    <a:p>
                      <a:pPr marL="0" marR="0">
                        <a:spcBef>
                          <a:spcPts val="600"/>
                        </a:spcBef>
                        <a:spcAft>
                          <a:spcPts val="600"/>
                        </a:spcAft>
                      </a:pPr>
                      <a:r>
                        <a:rPr lang="en-US" sz="1600" dirty="0">
                          <a:solidFill>
                            <a:schemeClr val="tx1"/>
                          </a:solidFill>
                          <a:effectLst/>
                        </a:rPr>
                        <a:t>Depression</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dirty="0">
                          <a:solidFill>
                            <a:schemeClr val="tx1"/>
                          </a:solidFill>
                          <a:effectLst/>
                        </a:rPr>
                        <a:t> </a:t>
                      </a:r>
                      <a:endParaRPr lang="en-US" sz="1600" b="1" dirty="0">
                        <a:solidFill>
                          <a:schemeClr val="tx1"/>
                        </a:solidFill>
                        <a:effectLst/>
                        <a:latin typeface="Comic Sans MS"/>
                        <a:ea typeface="Times New Roman"/>
                        <a:cs typeface="Comic Sans MS"/>
                      </a:endParaRPr>
                    </a:p>
                  </a:txBody>
                  <a:tcPr marL="68580" marR="68580" marT="0" marB="0" anchor="ctr"/>
                </a:tc>
              </a:tr>
              <a:tr h="313225">
                <a:tc>
                  <a:txBody>
                    <a:bodyPr/>
                    <a:lstStyle/>
                    <a:p>
                      <a:pPr marL="0" marR="0">
                        <a:spcBef>
                          <a:spcPts val="600"/>
                        </a:spcBef>
                        <a:spcAft>
                          <a:spcPts val="600"/>
                        </a:spcAft>
                      </a:pPr>
                      <a:r>
                        <a:rPr lang="en-US" sz="1600" dirty="0">
                          <a:solidFill>
                            <a:schemeClr val="tx1"/>
                          </a:solidFill>
                          <a:effectLst/>
                        </a:rPr>
                        <a:t>Fatigue </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 </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dirty="0">
                          <a:solidFill>
                            <a:schemeClr val="tx1"/>
                          </a:solidFill>
                          <a:effectLst/>
                        </a:rPr>
                        <a:t> </a:t>
                      </a:r>
                      <a:endParaRPr lang="en-US" sz="1600" b="1" dirty="0">
                        <a:solidFill>
                          <a:schemeClr val="tx1"/>
                        </a:solidFill>
                        <a:effectLst/>
                        <a:latin typeface="Comic Sans MS"/>
                        <a:ea typeface="Times New Roman"/>
                        <a:cs typeface="Comic Sans MS"/>
                      </a:endParaRPr>
                    </a:p>
                  </a:txBody>
                  <a:tcPr marL="68580" marR="68580" marT="0" marB="0" anchor="ctr"/>
                </a:tc>
              </a:tr>
              <a:tr h="418602">
                <a:tc>
                  <a:txBody>
                    <a:bodyPr/>
                    <a:lstStyle/>
                    <a:p>
                      <a:pPr marL="0" marR="0">
                        <a:spcBef>
                          <a:spcPts val="300"/>
                        </a:spcBef>
                        <a:spcAft>
                          <a:spcPts val="300"/>
                        </a:spcAft>
                      </a:pPr>
                      <a:r>
                        <a:rPr lang="en-US" sz="1600" dirty="0">
                          <a:solidFill>
                            <a:schemeClr val="tx1"/>
                          </a:solidFill>
                          <a:effectLst/>
                        </a:rPr>
                        <a:t>Headaches/ </a:t>
                      </a:r>
                      <a:r>
                        <a:rPr lang="en-US" sz="1600" dirty="0" smtClean="0">
                          <a:solidFill>
                            <a:schemeClr val="tx1"/>
                          </a:solidFill>
                          <a:effectLst/>
                        </a:rPr>
                        <a:t>Migraine </a:t>
                      </a:r>
                      <a:r>
                        <a:rPr lang="en-US" sz="1600" dirty="0">
                          <a:solidFill>
                            <a:schemeClr val="tx1"/>
                          </a:solidFill>
                          <a:effectLst/>
                        </a:rPr>
                        <a:t>Headaches </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12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12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12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1200"/>
                        </a:spcBef>
                        <a:spcAft>
                          <a:spcPts val="300"/>
                        </a:spcAft>
                      </a:pPr>
                      <a:r>
                        <a:rPr lang="en-US" sz="1600" b="1" dirty="0">
                          <a:solidFill>
                            <a:schemeClr val="tx1"/>
                          </a:solidFill>
                          <a:effectLst/>
                        </a:rPr>
                        <a:t>X</a:t>
                      </a:r>
                      <a:endParaRPr lang="en-US" sz="1600" b="1" dirty="0">
                        <a:solidFill>
                          <a:schemeClr val="tx1"/>
                        </a:solidFill>
                        <a:effectLst/>
                        <a:latin typeface="Comic Sans MS"/>
                        <a:ea typeface="Times New Roman"/>
                        <a:cs typeface="Comic Sans MS"/>
                      </a:endParaRPr>
                    </a:p>
                  </a:txBody>
                  <a:tcPr marL="68580" marR="68580" marT="0" marB="0" anchor="ctr"/>
                </a:tc>
              </a:tr>
              <a:tr h="345928">
                <a:tc>
                  <a:txBody>
                    <a:bodyPr/>
                    <a:lstStyle/>
                    <a:p>
                      <a:pPr marL="0" marR="0">
                        <a:spcBef>
                          <a:spcPts val="600"/>
                        </a:spcBef>
                        <a:spcAft>
                          <a:spcPts val="600"/>
                        </a:spcAft>
                      </a:pPr>
                      <a:r>
                        <a:rPr lang="en-US" sz="1600" dirty="0">
                          <a:solidFill>
                            <a:schemeClr val="tx1"/>
                          </a:solidFill>
                          <a:effectLst/>
                        </a:rPr>
                        <a:t>High Blood Pressure</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300"/>
                        </a:spcBef>
                        <a:spcAft>
                          <a:spcPts val="300"/>
                        </a:spcAft>
                      </a:pPr>
                      <a:r>
                        <a:rPr lang="en-US" sz="1600" b="1" dirty="0">
                          <a:solidFill>
                            <a:schemeClr val="tx1"/>
                          </a:solidFill>
                          <a:effectLst/>
                        </a:rPr>
                        <a:t> </a:t>
                      </a:r>
                      <a:endParaRPr lang="en-US" sz="1600" b="1" dirty="0">
                        <a:solidFill>
                          <a:schemeClr val="tx1"/>
                        </a:solidFill>
                        <a:effectLst/>
                        <a:latin typeface="Comic Sans MS"/>
                        <a:ea typeface="Times New Roman"/>
                        <a:cs typeface="Comic Sans MS"/>
                      </a:endParaRPr>
                    </a:p>
                  </a:txBody>
                  <a:tcPr marL="68580" marR="68580" marT="0" marB="0" anchor="ctr"/>
                </a:tc>
              </a:tr>
              <a:tr h="313225">
                <a:tc>
                  <a:txBody>
                    <a:bodyPr/>
                    <a:lstStyle/>
                    <a:p>
                      <a:pPr marL="0" marR="0">
                        <a:spcBef>
                          <a:spcPts val="600"/>
                        </a:spcBef>
                        <a:spcAft>
                          <a:spcPts val="600"/>
                        </a:spcAft>
                      </a:pPr>
                      <a:r>
                        <a:rPr lang="en-US" sz="1600" dirty="0">
                          <a:solidFill>
                            <a:schemeClr val="tx1"/>
                          </a:solidFill>
                          <a:effectLst/>
                        </a:rPr>
                        <a:t>Insomnia</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 </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dirty="0">
                          <a:solidFill>
                            <a:schemeClr val="tx1"/>
                          </a:solidFill>
                          <a:effectLst/>
                        </a:rPr>
                        <a:t> </a:t>
                      </a:r>
                      <a:endParaRPr lang="en-US" sz="1600" b="1" dirty="0">
                        <a:solidFill>
                          <a:schemeClr val="tx1"/>
                        </a:solidFill>
                        <a:effectLst/>
                        <a:latin typeface="Comic Sans MS"/>
                        <a:ea typeface="Times New Roman"/>
                        <a:cs typeface="Comic Sans MS"/>
                      </a:endParaRPr>
                    </a:p>
                  </a:txBody>
                  <a:tcPr marL="68580" marR="68580" marT="0" marB="0" anchor="ctr"/>
                </a:tc>
              </a:tr>
              <a:tr h="313225">
                <a:tc>
                  <a:txBody>
                    <a:bodyPr/>
                    <a:lstStyle/>
                    <a:p>
                      <a:pPr marL="0" marR="0">
                        <a:spcBef>
                          <a:spcPts val="600"/>
                        </a:spcBef>
                        <a:spcAft>
                          <a:spcPts val="600"/>
                        </a:spcAft>
                      </a:pPr>
                      <a:r>
                        <a:rPr lang="en-US" sz="1600" dirty="0">
                          <a:solidFill>
                            <a:schemeClr val="tx1"/>
                          </a:solidFill>
                          <a:effectLst/>
                        </a:rPr>
                        <a:t>Irritability</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dirty="0">
                          <a:solidFill>
                            <a:schemeClr val="tx1"/>
                          </a:solidFill>
                          <a:effectLst/>
                        </a:rPr>
                        <a:t>X</a:t>
                      </a:r>
                      <a:endParaRPr lang="en-US" sz="1600" b="1" dirty="0">
                        <a:solidFill>
                          <a:schemeClr val="tx1"/>
                        </a:solidFill>
                        <a:effectLst/>
                        <a:latin typeface="Comic Sans MS"/>
                        <a:ea typeface="Times New Roman"/>
                        <a:cs typeface="Comic Sans MS"/>
                      </a:endParaRPr>
                    </a:p>
                  </a:txBody>
                  <a:tcPr marL="68580" marR="68580" marT="0" marB="0" anchor="ctr"/>
                </a:tc>
              </a:tr>
              <a:tr h="352469">
                <a:tc>
                  <a:txBody>
                    <a:bodyPr/>
                    <a:lstStyle/>
                    <a:p>
                      <a:pPr marL="0" marR="0">
                        <a:spcBef>
                          <a:spcPts val="600"/>
                        </a:spcBef>
                        <a:spcAft>
                          <a:spcPts val="300"/>
                        </a:spcAft>
                      </a:pPr>
                      <a:r>
                        <a:rPr lang="en-US" sz="1600" dirty="0">
                          <a:solidFill>
                            <a:schemeClr val="tx1"/>
                          </a:solidFill>
                          <a:effectLst/>
                        </a:rPr>
                        <a:t>Muscle Tension</a:t>
                      </a:r>
                      <a:endParaRPr lang="en-US" sz="1600" dirty="0">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 </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a:solidFill>
                            <a:schemeClr val="tx1"/>
                          </a:solidFill>
                          <a:effectLst/>
                        </a:rPr>
                        <a:t>X</a:t>
                      </a:r>
                      <a:endParaRPr lang="en-US" sz="1600" b="1">
                        <a:solidFill>
                          <a:schemeClr val="tx1"/>
                        </a:solidFill>
                        <a:effectLst/>
                        <a:latin typeface="Comic Sans MS"/>
                        <a:ea typeface="Times New Roman"/>
                        <a:cs typeface="Comic Sans MS"/>
                      </a:endParaRPr>
                    </a:p>
                  </a:txBody>
                  <a:tcPr marL="68580" marR="68580" marT="0" marB="0" anchor="ctr"/>
                </a:tc>
                <a:tc>
                  <a:txBody>
                    <a:bodyPr/>
                    <a:lstStyle/>
                    <a:p>
                      <a:pPr marL="0" marR="0" algn="ctr">
                        <a:spcBef>
                          <a:spcPts val="600"/>
                        </a:spcBef>
                        <a:spcAft>
                          <a:spcPts val="300"/>
                        </a:spcAft>
                      </a:pPr>
                      <a:r>
                        <a:rPr lang="en-US" sz="1600" b="1" dirty="0">
                          <a:solidFill>
                            <a:schemeClr val="tx1"/>
                          </a:solidFill>
                          <a:effectLst/>
                        </a:rPr>
                        <a:t>X</a:t>
                      </a:r>
                      <a:endParaRPr lang="en-US" sz="1600" b="1" dirty="0">
                        <a:solidFill>
                          <a:schemeClr val="tx1"/>
                        </a:solidFill>
                        <a:effectLst/>
                        <a:latin typeface="Comic Sans MS"/>
                        <a:ea typeface="Times New Roman"/>
                        <a:cs typeface="Comic Sans MS"/>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85591150"/>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dirty="0" smtClean="0"/>
              <a:t>Compassion Stress Management Techniques </a:t>
            </a:r>
            <a:r>
              <a:rPr lang="en-US" dirty="0" smtClean="0">
                <a:latin typeface="+mn-lt"/>
              </a:rPr>
              <a:t>(Table 4, p. 41)</a:t>
            </a:r>
          </a:p>
        </p:txBody>
      </p:sp>
      <p:sp>
        <p:nvSpPr>
          <p:cNvPr id="34819" name="Rectangle 3"/>
          <p:cNvSpPr>
            <a:spLocks noGrp="1" noChangeArrowheads="1"/>
          </p:cNvSpPr>
          <p:nvPr>
            <p:ph idx="1"/>
          </p:nvPr>
        </p:nvSpPr>
        <p:spPr/>
        <p:txBody>
          <a:bodyPr/>
          <a:lstStyle/>
          <a:p>
            <a:pPr eaLnBrk="1" hangingPunct="1">
              <a:lnSpc>
                <a:spcPct val="90000"/>
              </a:lnSpc>
            </a:pPr>
            <a:r>
              <a:rPr lang="en-US" sz="2900" dirty="0" smtClean="0"/>
              <a:t>When working with Clients/Patients</a:t>
            </a:r>
          </a:p>
          <a:p>
            <a:pPr marL="0" indent="0" eaLnBrk="1" hangingPunct="1">
              <a:lnSpc>
                <a:spcPct val="90000"/>
              </a:lnSpc>
              <a:buNone/>
            </a:pPr>
            <a:endParaRPr lang="en-US" sz="2900" dirty="0" smtClean="0"/>
          </a:p>
          <a:p>
            <a:pPr eaLnBrk="1" hangingPunct="1">
              <a:lnSpc>
                <a:spcPct val="90000"/>
              </a:lnSpc>
            </a:pPr>
            <a:r>
              <a:rPr lang="en-US" sz="2900" dirty="0" smtClean="0"/>
              <a:t>Between Clients/Patients &amp; After Work</a:t>
            </a:r>
          </a:p>
        </p:txBody>
      </p:sp>
      <p:sp>
        <p:nvSpPr>
          <p:cNvPr id="2" name="Date Placeholder 1"/>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044311043"/>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41988" name="Rectangle 2"/>
          <p:cNvSpPr>
            <a:spLocks noGrp="1" noChangeArrowheads="1"/>
          </p:cNvSpPr>
          <p:nvPr>
            <p:ph type="title"/>
          </p:nvPr>
        </p:nvSpPr>
        <p:spPr/>
        <p:txBody>
          <a:bodyPr/>
          <a:lstStyle/>
          <a:p>
            <a:pPr eaLnBrk="1" hangingPunct="1"/>
            <a:r>
              <a:rPr lang="en-US" sz="2900" smtClean="0"/>
              <a:t>Honor All Living Things</a:t>
            </a:r>
            <a:br>
              <a:rPr lang="en-US" sz="2900" smtClean="0"/>
            </a:br>
            <a:r>
              <a:rPr lang="en-US" sz="2100" smtClean="0"/>
              <a:t>We are all One</a:t>
            </a:r>
            <a:r>
              <a:rPr lang="en-US" sz="2900" smtClean="0"/>
              <a:t> </a:t>
            </a:r>
          </a:p>
        </p:txBody>
      </p:sp>
      <p:sp>
        <p:nvSpPr>
          <p:cNvPr id="41989" name="Rectangle 3"/>
          <p:cNvSpPr>
            <a:spLocks noGrp="1" noChangeArrowheads="1"/>
          </p:cNvSpPr>
          <p:nvPr>
            <p:ph type="body" idx="1"/>
          </p:nvPr>
        </p:nvSpPr>
        <p:spPr>
          <a:xfrm>
            <a:off x="762000" y="1752600"/>
            <a:ext cx="7696200" cy="4495800"/>
          </a:xfrm>
        </p:spPr>
        <p:txBody>
          <a:bodyPr/>
          <a:lstStyle/>
          <a:p>
            <a:pPr eaLnBrk="1" hangingPunct="1"/>
            <a:r>
              <a:rPr lang="en-US" sz="2700" smtClean="0"/>
              <a:t>Golden Rule: </a:t>
            </a:r>
          </a:p>
          <a:p>
            <a:pPr lvl="1" eaLnBrk="1" hangingPunct="1"/>
            <a:r>
              <a:rPr lang="en-US" sz="2200" smtClean="0"/>
              <a:t>Love neighbor as love self</a:t>
            </a:r>
          </a:p>
          <a:p>
            <a:pPr eaLnBrk="1" hangingPunct="1"/>
            <a:r>
              <a:rPr lang="en-US" sz="2700" smtClean="0"/>
              <a:t>Gratitude for that which nurtures us</a:t>
            </a:r>
          </a:p>
          <a:p>
            <a:pPr lvl="1" eaLnBrk="1" hangingPunct="1"/>
            <a:r>
              <a:rPr lang="en-US" sz="2200" smtClean="0"/>
              <a:t>Love of Family and Friends</a:t>
            </a:r>
          </a:p>
          <a:p>
            <a:pPr lvl="1" eaLnBrk="1" hangingPunct="1"/>
            <a:r>
              <a:rPr lang="en-US" sz="2200" smtClean="0"/>
              <a:t>Support of Colleagues </a:t>
            </a:r>
          </a:p>
          <a:p>
            <a:pPr lvl="1" eaLnBrk="1" hangingPunct="1"/>
            <a:r>
              <a:rPr lang="en-US" sz="2200" smtClean="0"/>
              <a:t>Food for the Body</a:t>
            </a:r>
          </a:p>
          <a:p>
            <a:pPr lvl="2" eaLnBrk="1" hangingPunct="1"/>
            <a:r>
              <a:rPr lang="en-US" sz="2000" smtClean="0"/>
              <a:t>Animals</a:t>
            </a:r>
          </a:p>
          <a:p>
            <a:pPr lvl="2" eaLnBrk="1" hangingPunct="1"/>
            <a:r>
              <a:rPr lang="en-US" sz="2000" smtClean="0"/>
              <a:t>Plants</a:t>
            </a:r>
          </a:p>
          <a:p>
            <a:pPr eaLnBrk="1" hangingPunct="1"/>
            <a:r>
              <a:rPr lang="en-US" sz="2700" smtClean="0"/>
              <a:t>Forgiveness and Amends</a:t>
            </a:r>
          </a:p>
          <a:p>
            <a:pPr lvl="1" eaLnBrk="1" hangingPunct="1"/>
            <a:r>
              <a:rPr lang="en-US" sz="2200" smtClean="0"/>
              <a:t>Self</a:t>
            </a:r>
          </a:p>
          <a:p>
            <a:pPr lvl="1" eaLnBrk="1" hangingPunct="1"/>
            <a:r>
              <a:rPr lang="en-US" sz="2200" smtClean="0"/>
              <a:t>Others</a:t>
            </a:r>
          </a:p>
        </p:txBody>
      </p:sp>
    </p:spTree>
    <p:extLst>
      <p:ext uri="{BB962C8B-B14F-4D97-AF65-F5344CB8AC3E}">
        <p14:creationId xmlns:p14="http://schemas.microsoft.com/office/powerpoint/2010/main" val="38926709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43012" name="Rectangle 2"/>
          <p:cNvSpPr>
            <a:spLocks noGrp="1" noChangeArrowheads="1"/>
          </p:cNvSpPr>
          <p:nvPr>
            <p:ph type="title"/>
          </p:nvPr>
        </p:nvSpPr>
        <p:spPr/>
        <p:txBody>
          <a:bodyPr/>
          <a:lstStyle/>
          <a:p>
            <a:pPr eaLnBrk="1" hangingPunct="1"/>
            <a:r>
              <a:rPr lang="en-US" smtClean="0"/>
              <a:t>Be True to Who You Are</a:t>
            </a:r>
          </a:p>
        </p:txBody>
      </p:sp>
      <p:sp>
        <p:nvSpPr>
          <p:cNvPr id="43013" name="Rectangle 3"/>
          <p:cNvSpPr>
            <a:spLocks noGrp="1" noChangeArrowheads="1"/>
          </p:cNvSpPr>
          <p:nvPr>
            <p:ph type="body" idx="1"/>
          </p:nvPr>
        </p:nvSpPr>
        <p:spPr/>
        <p:txBody>
          <a:bodyPr/>
          <a:lstStyle/>
          <a:p>
            <a:pPr eaLnBrk="1" hangingPunct="1"/>
            <a:r>
              <a:rPr lang="en-US" smtClean="0"/>
              <a:t>Trust the inner voice (intuition) that guides</a:t>
            </a:r>
          </a:p>
          <a:p>
            <a:pPr eaLnBrk="1" hangingPunct="1"/>
            <a:r>
              <a:rPr lang="en-US" smtClean="0"/>
              <a:t>Allow ego to give way to Truth</a:t>
            </a:r>
          </a:p>
          <a:p>
            <a:pPr eaLnBrk="1" hangingPunct="1"/>
            <a:r>
              <a:rPr lang="en-US" smtClean="0"/>
              <a:t>“Knowing” that one is on the right path</a:t>
            </a:r>
          </a:p>
          <a:p>
            <a:pPr lvl="1" eaLnBrk="1" hangingPunct="1"/>
            <a:r>
              <a:rPr lang="en-US" smtClean="0"/>
              <a:t>More than book knowledge</a:t>
            </a:r>
          </a:p>
          <a:p>
            <a:pPr lvl="1" eaLnBrk="1" hangingPunct="1"/>
            <a:r>
              <a:rPr lang="en-US" smtClean="0"/>
              <a:t>Deep universal wisdom</a:t>
            </a:r>
          </a:p>
          <a:p>
            <a:pPr lvl="1" eaLnBrk="1" hangingPunct="1"/>
            <a:r>
              <a:rPr lang="en-US" smtClean="0"/>
              <a:t>Clarity of purpose and acceptance of outcome</a:t>
            </a:r>
          </a:p>
        </p:txBody>
      </p:sp>
    </p:spTree>
    <p:extLst>
      <p:ext uri="{BB962C8B-B14F-4D97-AF65-F5344CB8AC3E}">
        <p14:creationId xmlns:p14="http://schemas.microsoft.com/office/powerpoint/2010/main" val="3562635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44036" name="Rectangle 2"/>
          <p:cNvSpPr>
            <a:spLocks noGrp="1" noChangeArrowheads="1"/>
          </p:cNvSpPr>
          <p:nvPr>
            <p:ph type="title"/>
          </p:nvPr>
        </p:nvSpPr>
        <p:spPr/>
        <p:txBody>
          <a:bodyPr/>
          <a:lstStyle/>
          <a:p>
            <a:pPr eaLnBrk="1" hangingPunct="1"/>
            <a:r>
              <a:rPr lang="en-US" smtClean="0"/>
              <a:t>Live Fully in the Moment</a:t>
            </a:r>
          </a:p>
        </p:txBody>
      </p:sp>
      <p:sp>
        <p:nvSpPr>
          <p:cNvPr id="44037" name="Rectangle 3"/>
          <p:cNvSpPr>
            <a:spLocks noGrp="1" noChangeArrowheads="1"/>
          </p:cNvSpPr>
          <p:nvPr>
            <p:ph type="body" idx="1"/>
          </p:nvPr>
        </p:nvSpPr>
        <p:spPr/>
        <p:txBody>
          <a:bodyPr/>
          <a:lstStyle/>
          <a:p>
            <a:pPr eaLnBrk="1" hangingPunct="1"/>
            <a:r>
              <a:rPr lang="en-US" smtClean="0"/>
              <a:t>Make peace with the past</a:t>
            </a:r>
          </a:p>
          <a:p>
            <a:pPr eaLnBrk="1" hangingPunct="1"/>
            <a:r>
              <a:rPr lang="en-US" smtClean="0"/>
              <a:t>Allow the future to unfold</a:t>
            </a:r>
          </a:p>
          <a:p>
            <a:pPr eaLnBrk="1" hangingPunct="1"/>
            <a:r>
              <a:rPr lang="en-US" smtClean="0"/>
              <a:t>Be fully present </a:t>
            </a:r>
          </a:p>
          <a:p>
            <a:pPr lvl="1" eaLnBrk="1" hangingPunct="1"/>
            <a:r>
              <a:rPr lang="en-US" smtClean="0"/>
              <a:t>Calmness</a:t>
            </a:r>
          </a:p>
          <a:p>
            <a:pPr lvl="1" eaLnBrk="1" hangingPunct="1"/>
            <a:r>
              <a:rPr lang="en-US" smtClean="0"/>
              <a:t>Serenity</a:t>
            </a:r>
          </a:p>
          <a:p>
            <a:pPr lvl="1" eaLnBrk="1" hangingPunct="1">
              <a:buFontTx/>
              <a:buNone/>
            </a:pPr>
            <a:endParaRPr lang="en-US" smtClean="0"/>
          </a:p>
        </p:txBody>
      </p:sp>
    </p:spTree>
    <p:extLst>
      <p:ext uri="{BB962C8B-B14F-4D97-AF65-F5344CB8AC3E}">
        <p14:creationId xmlns:p14="http://schemas.microsoft.com/office/powerpoint/2010/main" val="776896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i="0" dirty="0" smtClean="0"/>
              <a:t>Introduction</a:t>
            </a:r>
            <a:endParaRPr lang="en-US" i="0" dirty="0"/>
          </a:p>
        </p:txBody>
      </p:sp>
      <p:sp>
        <p:nvSpPr>
          <p:cNvPr id="6" name="Subtitle 5"/>
          <p:cNvSpPr>
            <a:spLocks noGrp="1"/>
          </p:cNvSpPr>
          <p:nvPr>
            <p:ph type="subTitle" idx="1"/>
          </p:nvPr>
        </p:nvSpPr>
        <p:spPr/>
        <p:txBody>
          <a:bodyPr/>
          <a:lstStyle/>
          <a:p>
            <a:r>
              <a:rPr lang="en-US" dirty="0" smtClean="0"/>
              <a:t>Part I</a:t>
            </a:r>
          </a:p>
          <a:p>
            <a:r>
              <a:rPr lang="en-US" dirty="0" smtClean="0">
                <a:latin typeface="+mn-lt"/>
              </a:rPr>
              <a:t>(p. 1)</a:t>
            </a:r>
            <a:endParaRPr lang="en-US" dirty="0">
              <a:latin typeface="+mn-lt"/>
            </a:endParaRPr>
          </a:p>
        </p:txBody>
      </p:sp>
    </p:spTree>
    <p:extLst>
      <p:ext uri="{BB962C8B-B14F-4D97-AF65-F5344CB8AC3E}">
        <p14:creationId xmlns:p14="http://schemas.microsoft.com/office/powerpoint/2010/main" val="4066973945"/>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16388" name="Rectangle 2"/>
          <p:cNvSpPr>
            <a:spLocks noGrp="1" noChangeArrowheads="1"/>
          </p:cNvSpPr>
          <p:nvPr>
            <p:ph type="title"/>
          </p:nvPr>
        </p:nvSpPr>
        <p:spPr/>
        <p:txBody>
          <a:bodyPr/>
          <a:lstStyle/>
          <a:p>
            <a:pPr eaLnBrk="1" hangingPunct="1"/>
            <a:r>
              <a:rPr lang="en-US" dirty="0" smtClean="0"/>
              <a:t>Be Gentle with Yourself</a:t>
            </a:r>
          </a:p>
        </p:txBody>
      </p:sp>
      <p:sp>
        <p:nvSpPr>
          <p:cNvPr id="16389" name="Rectangle 3"/>
          <p:cNvSpPr>
            <a:spLocks noGrp="1" noChangeArrowheads="1"/>
          </p:cNvSpPr>
          <p:nvPr>
            <p:ph type="body" idx="1"/>
          </p:nvPr>
        </p:nvSpPr>
        <p:spPr/>
        <p:txBody>
          <a:bodyPr/>
          <a:lstStyle/>
          <a:p>
            <a:pPr eaLnBrk="1" hangingPunct="1">
              <a:lnSpc>
                <a:spcPct val="90000"/>
              </a:lnSpc>
            </a:pPr>
            <a:r>
              <a:rPr lang="en-US" sz="2700" dirty="0" smtClean="0"/>
              <a:t>Honor the inner conflict of putting yourself first rather than taking care of others first (oxygen mask)</a:t>
            </a:r>
          </a:p>
          <a:p>
            <a:pPr lvl="1" eaLnBrk="1" hangingPunct="1">
              <a:lnSpc>
                <a:spcPct val="90000"/>
              </a:lnSpc>
            </a:pPr>
            <a:r>
              <a:rPr lang="en-US" sz="2200" dirty="0" smtClean="0"/>
              <a:t>Awareness</a:t>
            </a:r>
          </a:p>
          <a:p>
            <a:pPr lvl="1" eaLnBrk="1" hangingPunct="1">
              <a:lnSpc>
                <a:spcPct val="90000"/>
              </a:lnSpc>
            </a:pPr>
            <a:r>
              <a:rPr lang="en-US" sz="2200" dirty="0" smtClean="0"/>
              <a:t>Gratitude</a:t>
            </a:r>
          </a:p>
          <a:p>
            <a:pPr eaLnBrk="1" hangingPunct="1">
              <a:lnSpc>
                <a:spcPct val="90000"/>
              </a:lnSpc>
            </a:pPr>
            <a:r>
              <a:rPr lang="en-US" sz="2700" dirty="0" smtClean="0"/>
              <a:t>Forgive yourself for backslides</a:t>
            </a:r>
          </a:p>
          <a:p>
            <a:pPr lvl="1" eaLnBrk="1" hangingPunct="1">
              <a:lnSpc>
                <a:spcPct val="90000"/>
              </a:lnSpc>
            </a:pPr>
            <a:r>
              <a:rPr lang="en-US" sz="2200" dirty="0" smtClean="0"/>
              <a:t>Progress, not perfection</a:t>
            </a:r>
          </a:p>
          <a:p>
            <a:pPr eaLnBrk="1" hangingPunct="1">
              <a:lnSpc>
                <a:spcPct val="90000"/>
              </a:lnSpc>
            </a:pPr>
            <a:r>
              <a:rPr lang="en-US" sz="2700" dirty="0" smtClean="0"/>
              <a:t>Regard your self with as high esteem as you would your client/patient</a:t>
            </a:r>
          </a:p>
          <a:p>
            <a:pPr lvl="1" eaLnBrk="1" hangingPunct="1">
              <a:lnSpc>
                <a:spcPct val="90000"/>
              </a:lnSpc>
            </a:pPr>
            <a:r>
              <a:rPr lang="en-US" sz="2200" dirty="0" smtClean="0"/>
              <a:t>Nurturing self-talk </a:t>
            </a:r>
          </a:p>
          <a:p>
            <a:pPr eaLnBrk="1" hangingPunct="1">
              <a:lnSpc>
                <a:spcPct val="90000"/>
              </a:lnSpc>
            </a:pPr>
            <a:endParaRPr lang="en-US" sz="2700" dirty="0" smtClean="0"/>
          </a:p>
        </p:txBody>
      </p:sp>
    </p:spTree>
    <p:extLst>
      <p:ext uri="{BB962C8B-B14F-4D97-AF65-F5344CB8AC3E}">
        <p14:creationId xmlns:p14="http://schemas.microsoft.com/office/powerpoint/2010/main" val="26482478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17412" name="Rectangle 2"/>
          <p:cNvSpPr>
            <a:spLocks noGrp="1" noChangeArrowheads="1"/>
          </p:cNvSpPr>
          <p:nvPr>
            <p:ph type="title"/>
          </p:nvPr>
        </p:nvSpPr>
        <p:spPr/>
        <p:txBody>
          <a:bodyPr/>
          <a:lstStyle/>
          <a:p>
            <a:pPr eaLnBrk="1" hangingPunct="1"/>
            <a:r>
              <a:rPr lang="en-US" dirty="0" smtClean="0"/>
              <a:t>Create your own mantra (and teach others to do the same)</a:t>
            </a:r>
          </a:p>
        </p:txBody>
      </p:sp>
      <p:sp>
        <p:nvSpPr>
          <p:cNvPr id="17413" name="Rectangle 3"/>
          <p:cNvSpPr>
            <a:spLocks noGrp="1" noChangeArrowheads="1"/>
          </p:cNvSpPr>
          <p:nvPr>
            <p:ph type="body" idx="1"/>
          </p:nvPr>
        </p:nvSpPr>
        <p:spPr/>
        <p:txBody>
          <a:bodyPr/>
          <a:lstStyle/>
          <a:p>
            <a:pPr eaLnBrk="1" hangingPunct="1">
              <a:buFont typeface="Wingdings" pitchFamily="2" charset="2"/>
              <a:buNone/>
            </a:pPr>
            <a:r>
              <a:rPr lang="en-US" dirty="0" smtClean="0"/>
              <a:t>Example</a:t>
            </a:r>
          </a:p>
          <a:p>
            <a:pPr eaLnBrk="1" hangingPunct="1">
              <a:buFont typeface="Wingdings" pitchFamily="2" charset="2"/>
              <a:buNone/>
            </a:pPr>
            <a:endParaRPr lang="en-US" dirty="0" smtClean="0"/>
          </a:p>
          <a:p>
            <a:pPr algn="ctr" eaLnBrk="1" hangingPunct="1">
              <a:buFont typeface="Wingdings" pitchFamily="2" charset="2"/>
              <a:buNone/>
            </a:pPr>
            <a:r>
              <a:rPr lang="en-US" dirty="0" smtClean="0"/>
              <a:t>I did the best I could with the resources I had at that particular moment in time.</a:t>
            </a:r>
          </a:p>
          <a:p>
            <a:pPr lvl="1" eaLnBrk="1" hangingPunct="1">
              <a:buFontTx/>
              <a:buNone/>
            </a:pPr>
            <a:endParaRPr lang="en-US" dirty="0" smtClean="0"/>
          </a:p>
        </p:txBody>
      </p:sp>
    </p:spTree>
    <p:extLst>
      <p:ext uri="{BB962C8B-B14F-4D97-AF65-F5344CB8AC3E}">
        <p14:creationId xmlns:p14="http://schemas.microsoft.com/office/powerpoint/2010/main" val="39089756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Care</a:t>
            </a:r>
            <a:endParaRPr lang="en-US" dirty="0">
              <a:latin typeface="+mn-lt"/>
            </a:endParaRPr>
          </a:p>
        </p:txBody>
      </p:sp>
      <p:sp>
        <p:nvSpPr>
          <p:cNvPr id="6" name="Content Placeholder 5"/>
          <p:cNvSpPr>
            <a:spLocks noGrp="1"/>
          </p:cNvSpPr>
          <p:nvPr>
            <p:ph idx="1"/>
          </p:nvPr>
        </p:nvSpPr>
        <p:spPr/>
        <p:txBody>
          <a:bodyPr/>
          <a:lstStyle/>
          <a:p>
            <a:r>
              <a:rPr lang="en-US" dirty="0" smtClean="0"/>
              <a:t>Refer to Table 5, p. 42</a:t>
            </a:r>
            <a:endParaRPr lang="en-US" dirty="0"/>
          </a:p>
          <a:p>
            <a:endParaRPr lang="en-US" dirty="0"/>
          </a:p>
        </p:txBody>
      </p:sp>
      <p:sp>
        <p:nvSpPr>
          <p:cNvPr id="3" name="Date Placeholder 2"/>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841316040"/>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Trauma-Informed Care</a:t>
            </a:r>
            <a:br>
              <a:rPr lang="en-US" dirty="0" smtClean="0"/>
            </a:br>
            <a:r>
              <a:rPr lang="en-US" sz="2800" dirty="0">
                <a:latin typeface="+mn-lt"/>
              </a:rPr>
              <a:t>http://www.samhsa.gov/nctic/trauma.asp</a:t>
            </a:r>
            <a:endParaRPr lang="en-US" sz="2800" dirty="0" smtClean="0">
              <a:effectLst/>
              <a:latin typeface="+mn-lt"/>
            </a:endParaRPr>
          </a:p>
        </p:txBody>
      </p:sp>
      <p:sp>
        <p:nvSpPr>
          <p:cNvPr id="3" name="Content Placeholder 2"/>
          <p:cNvSpPr>
            <a:spLocks noGrp="1"/>
          </p:cNvSpPr>
          <p:nvPr>
            <p:ph idx="1"/>
          </p:nvPr>
        </p:nvSpPr>
        <p:spPr/>
        <p:txBody>
          <a:bodyPr/>
          <a:lstStyle/>
          <a:p>
            <a:r>
              <a:rPr lang="en-US" dirty="0" smtClean="0"/>
              <a:t>Trauma-specific interventions are designed specifically to address the consequences of trauma in the individual and to facilitate healing. Treatment programs generally recognize the following: </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
        <p:nvSpPr>
          <p:cNvPr id="5" name="TextBox 4"/>
          <p:cNvSpPr txBox="1"/>
          <p:nvPr/>
        </p:nvSpPr>
        <p:spPr>
          <a:xfrm>
            <a:off x="5181600" y="4572000"/>
            <a:ext cx="3200400" cy="646331"/>
          </a:xfrm>
          <a:prstGeom prst="rect">
            <a:avLst/>
          </a:prstGeom>
          <a:noFill/>
          <a:ln>
            <a:solidFill>
              <a:schemeClr val="tx1"/>
            </a:solidFill>
          </a:ln>
        </p:spPr>
        <p:txBody>
          <a:bodyPr wrap="square" rtlCol="0">
            <a:spAutoFit/>
          </a:bodyPr>
          <a:lstStyle/>
          <a:p>
            <a:r>
              <a:rPr lang="en-US" dirty="0" smtClean="0"/>
              <a:t>Standards of Practice</a:t>
            </a:r>
          </a:p>
          <a:p>
            <a:r>
              <a:rPr lang="en-US" dirty="0" smtClean="0"/>
              <a:t>p. 49</a:t>
            </a:r>
            <a:endParaRPr lang="en-US" dirty="0"/>
          </a:p>
        </p:txBody>
      </p:sp>
    </p:spTree>
    <p:extLst>
      <p:ext uri="{BB962C8B-B14F-4D97-AF65-F5344CB8AC3E}">
        <p14:creationId xmlns:p14="http://schemas.microsoft.com/office/powerpoint/2010/main" val="735678759"/>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survivor's need to be respected, informed, connected, and hopeful regarding their own recovery </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678697840"/>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interrelation between trauma and symptoms of trauma (e.g., substance abuse, eating disorders, depression, and anxiety) </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608252657"/>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The need to work in a collaborative way with survivors, family and friends of the survivor, and other human services agencies in a manner that will empower survivors and consumers </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406756407"/>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Trauma-informed organizations, programs, and services are based on an understanding of the vulnerabilities or triggers of trauma survivors that traditional service delivery approaches may exacerbate, so that these services and programs can be more supportive and avoid re-traumatization. </a:t>
            </a:r>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244716701"/>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Case Study</a:t>
            </a:r>
            <a:endParaRPr lang="en-US" dirty="0"/>
          </a:p>
        </p:txBody>
      </p:sp>
      <p:sp>
        <p:nvSpPr>
          <p:cNvPr id="3" name="Content Placeholder 2"/>
          <p:cNvSpPr>
            <a:spLocks noGrp="1"/>
          </p:cNvSpPr>
          <p:nvPr>
            <p:ph idx="1"/>
          </p:nvPr>
        </p:nvSpPr>
        <p:spPr/>
        <p:txBody>
          <a:bodyPr/>
          <a:lstStyle/>
          <a:p>
            <a:pPr>
              <a:spcBef>
                <a:spcPts val="400"/>
              </a:spcBef>
            </a:pPr>
            <a:r>
              <a:rPr lang="en-US" dirty="0" smtClean="0"/>
              <a:t>Review self-assessments</a:t>
            </a:r>
          </a:p>
          <a:p>
            <a:pPr lvl="1">
              <a:spcBef>
                <a:spcPts val="400"/>
              </a:spcBef>
            </a:pPr>
            <a:r>
              <a:rPr lang="en-US" dirty="0" smtClean="0"/>
              <a:t>Score Pattern Analysis (p. 34)</a:t>
            </a:r>
          </a:p>
          <a:p>
            <a:pPr>
              <a:spcBef>
                <a:spcPts val="400"/>
              </a:spcBef>
            </a:pPr>
            <a:r>
              <a:rPr lang="en-US" dirty="0" smtClean="0"/>
              <a:t>Develop goals </a:t>
            </a:r>
          </a:p>
          <a:p>
            <a:pPr lvl="1">
              <a:spcBef>
                <a:spcPts val="400"/>
              </a:spcBef>
            </a:pPr>
            <a:r>
              <a:rPr lang="en-US" dirty="0" smtClean="0"/>
              <a:t>Self-Care Goal Worksheet (p. 36)</a:t>
            </a:r>
          </a:p>
          <a:p>
            <a:pPr>
              <a:spcBef>
                <a:spcPts val="400"/>
              </a:spcBef>
            </a:pPr>
            <a:r>
              <a:rPr lang="en-US" dirty="0" smtClean="0"/>
              <a:t>Analyze resources and obstacles/ resistances (p. 36)</a:t>
            </a:r>
          </a:p>
          <a:p>
            <a:pPr>
              <a:spcBef>
                <a:spcPts val="400"/>
              </a:spcBef>
            </a:pPr>
            <a:r>
              <a:rPr lang="en-US" dirty="0"/>
              <a:t>R</a:t>
            </a:r>
            <a:r>
              <a:rPr lang="en-US" dirty="0" smtClean="0"/>
              <a:t>eport out (directions next slide)</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992795420"/>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Out &amp; Discussion</a:t>
            </a:r>
            <a:endParaRPr lang="en-US" dirty="0"/>
          </a:p>
        </p:txBody>
      </p:sp>
      <p:sp>
        <p:nvSpPr>
          <p:cNvPr id="3" name="Content Placeholder 2"/>
          <p:cNvSpPr>
            <a:spLocks noGrp="1"/>
          </p:cNvSpPr>
          <p:nvPr>
            <p:ph idx="1"/>
          </p:nvPr>
        </p:nvSpPr>
        <p:spPr/>
        <p:txBody>
          <a:bodyPr/>
          <a:lstStyle/>
          <a:p>
            <a:pPr marL="514350" indent="-514350">
              <a:buAutoNum type="arabicPeriod"/>
            </a:pPr>
            <a:r>
              <a:rPr lang="en-US" dirty="0" smtClean="0"/>
              <a:t>Describe the case study using the Caregiver Resilience Model as an outline</a:t>
            </a:r>
          </a:p>
          <a:p>
            <a:pPr marL="514350" indent="-514350">
              <a:buAutoNum type="arabicPeriod"/>
            </a:pPr>
            <a:r>
              <a:rPr lang="en-US" dirty="0" smtClean="0"/>
              <a:t>Describe score pattern (you may</a:t>
            </a:r>
            <a:r>
              <a:rPr lang="en-US" baseline="0" dirty="0" smtClean="0"/>
              <a:t> use visuals if you like)</a:t>
            </a:r>
          </a:p>
          <a:p>
            <a:pPr marL="514350" indent="-514350">
              <a:buAutoNum type="arabicPeriod"/>
            </a:pPr>
            <a:r>
              <a:rPr lang="en-US" baseline="0" dirty="0" smtClean="0"/>
              <a:t>Describe self-care goals, obstacles/resistances, and resources which may help overcome them.</a:t>
            </a:r>
            <a:endParaRPr lang="en-US" dirty="0" smtClean="0"/>
          </a:p>
          <a:p>
            <a:pPr marL="514350" indent="-514350">
              <a:buAutoNum type="arabicPeriod"/>
            </a:pPr>
            <a:endParaRPr lang="en-US" dirty="0" smtClean="0"/>
          </a:p>
          <a:p>
            <a:pPr marL="514350" indent="-514350">
              <a:buAutoNum type="arabicPeriod"/>
            </a:pPr>
            <a:endParaRPr lang="en-US" dirty="0" smtClean="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376007295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br>
              <a:rPr lang="en-US" dirty="0" smtClean="0"/>
            </a:br>
            <a:r>
              <a:rPr lang="en-US" dirty="0" smtClean="0"/>
              <a:t>Participant Guide Overview</a:t>
            </a: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1287350"/>
              </p:ext>
            </p:extLst>
          </p:nvPr>
        </p:nvGraphicFramePr>
        <p:xfrm>
          <a:off x="762000" y="1905000"/>
          <a:ext cx="7696200" cy="3235960"/>
        </p:xfrm>
        <a:graphic>
          <a:graphicData uri="http://schemas.openxmlformats.org/drawingml/2006/table">
            <a:tbl>
              <a:tblPr firstRow="1" bandRow="1">
                <a:tableStyleId>{93296810-A885-4BE3-A3E7-6D5BEEA58F35}</a:tableStyleId>
              </a:tblPr>
              <a:tblGrid>
                <a:gridCol w="990600"/>
                <a:gridCol w="1219200"/>
                <a:gridCol w="5486400"/>
              </a:tblGrid>
              <a:tr h="370840">
                <a:tc>
                  <a:txBody>
                    <a:bodyPr/>
                    <a:lstStyle/>
                    <a:p>
                      <a:r>
                        <a:rPr lang="en-US" dirty="0" smtClean="0"/>
                        <a:t>Time</a:t>
                      </a:r>
                      <a:endParaRPr lang="en-US" dirty="0"/>
                    </a:p>
                  </a:txBody>
                  <a:tcPr/>
                </a:tc>
                <a:tc>
                  <a:txBody>
                    <a:bodyPr/>
                    <a:lstStyle/>
                    <a:p>
                      <a:r>
                        <a:rPr lang="en-US" dirty="0" smtClean="0"/>
                        <a:t>Section</a:t>
                      </a:r>
                      <a:endParaRPr lang="en-US" dirty="0"/>
                    </a:p>
                  </a:txBody>
                  <a:tcPr/>
                </a:tc>
                <a:tc>
                  <a:txBody>
                    <a:bodyPr/>
                    <a:lstStyle/>
                    <a:p>
                      <a:r>
                        <a:rPr lang="en-US" dirty="0" smtClean="0"/>
                        <a:t>Topic</a:t>
                      </a:r>
                      <a:endParaRPr lang="en-US" dirty="0"/>
                    </a:p>
                  </a:txBody>
                  <a:tcPr/>
                </a:tc>
              </a:tr>
              <a:tr h="370840">
                <a:tc>
                  <a:txBody>
                    <a:bodyPr/>
                    <a:lstStyle/>
                    <a:p>
                      <a:r>
                        <a:rPr lang="en-US" dirty="0" smtClean="0"/>
                        <a:t>0800</a:t>
                      </a:r>
                      <a:endParaRPr lang="en-US" dirty="0"/>
                    </a:p>
                  </a:txBody>
                  <a:tcPr/>
                </a:tc>
                <a:tc>
                  <a:txBody>
                    <a:bodyPr/>
                    <a:lstStyle/>
                    <a:p>
                      <a:r>
                        <a:rPr lang="en-US" dirty="0" smtClean="0"/>
                        <a:t>Part I</a:t>
                      </a:r>
                      <a:r>
                        <a:rPr lang="en-US" baseline="0" dirty="0" smtClean="0"/>
                        <a:t> </a:t>
                      </a:r>
                      <a:endParaRPr lang="en-US" dirty="0"/>
                    </a:p>
                  </a:txBody>
                  <a:tcPr/>
                </a:tc>
                <a:tc>
                  <a:txBody>
                    <a:bodyPr/>
                    <a:lstStyle/>
                    <a:p>
                      <a:r>
                        <a:rPr lang="en-US" dirty="0" smtClean="0"/>
                        <a:t>Introduction</a:t>
                      </a:r>
                      <a:endParaRPr lang="en-US" dirty="0"/>
                    </a:p>
                  </a:txBody>
                  <a:tcPr/>
                </a:tc>
              </a:tr>
              <a:tr h="370840">
                <a:tc>
                  <a:txBody>
                    <a:bodyPr/>
                    <a:lstStyle/>
                    <a:p>
                      <a:endParaRPr lang="en-US" dirty="0"/>
                    </a:p>
                  </a:txBody>
                  <a:tcPr/>
                </a:tc>
                <a:tc>
                  <a:txBody>
                    <a:bodyPr/>
                    <a:lstStyle/>
                    <a:p>
                      <a:r>
                        <a:rPr lang="en-US" dirty="0" smtClean="0"/>
                        <a:t>Part II</a:t>
                      </a:r>
                      <a:endParaRPr lang="en-US" dirty="0"/>
                    </a:p>
                  </a:txBody>
                  <a:tcPr/>
                </a:tc>
                <a:tc>
                  <a:txBody>
                    <a:bodyPr/>
                    <a:lstStyle/>
                    <a:p>
                      <a:r>
                        <a:rPr lang="en-US" dirty="0" smtClean="0"/>
                        <a:t>Definitions</a:t>
                      </a:r>
                      <a:endParaRPr lang="en-US" dirty="0"/>
                    </a:p>
                  </a:txBody>
                  <a:tcPr/>
                </a:tc>
              </a:tr>
              <a:tr h="370840">
                <a:tc>
                  <a:txBody>
                    <a:bodyPr/>
                    <a:lstStyle/>
                    <a:p>
                      <a:endParaRPr lang="en-US"/>
                    </a:p>
                  </a:txBody>
                  <a:tcPr/>
                </a:tc>
                <a:tc>
                  <a:txBody>
                    <a:bodyPr/>
                    <a:lstStyle/>
                    <a:p>
                      <a:r>
                        <a:rPr lang="en-US" dirty="0" smtClean="0"/>
                        <a:t>Part III</a:t>
                      </a:r>
                      <a:endParaRPr lang="en-US" dirty="0"/>
                    </a:p>
                  </a:txBody>
                  <a:tcPr/>
                </a:tc>
                <a:tc>
                  <a:txBody>
                    <a:bodyPr/>
                    <a:lstStyle/>
                    <a:p>
                      <a:r>
                        <a:rPr lang="en-US" dirty="0" smtClean="0"/>
                        <a:t>Getting Started – Standards of Self-Care</a:t>
                      </a:r>
                      <a:endParaRPr lang="en-US" dirty="0"/>
                    </a:p>
                  </a:txBody>
                  <a:tcPr/>
                </a:tc>
              </a:tr>
              <a:tr h="370840">
                <a:tc>
                  <a:txBody>
                    <a:bodyPr/>
                    <a:lstStyle/>
                    <a:p>
                      <a:endParaRPr lang="en-US"/>
                    </a:p>
                  </a:txBody>
                  <a:tcPr/>
                </a:tc>
                <a:tc>
                  <a:txBody>
                    <a:bodyPr/>
                    <a:lstStyle/>
                    <a:p>
                      <a:r>
                        <a:rPr lang="en-US" dirty="0" smtClean="0"/>
                        <a:t>Part IV </a:t>
                      </a:r>
                      <a:endParaRPr lang="en-US" dirty="0"/>
                    </a:p>
                  </a:txBody>
                  <a:tcPr/>
                </a:tc>
                <a:tc>
                  <a:txBody>
                    <a:bodyPr/>
                    <a:lstStyle/>
                    <a:p>
                      <a:r>
                        <a:rPr lang="en-US" dirty="0" smtClean="0"/>
                        <a:t>Committing to Self-Care</a:t>
                      </a:r>
                      <a:endParaRPr lang="en-US" dirty="0"/>
                    </a:p>
                  </a:txBody>
                  <a:tcPr/>
                </a:tc>
              </a:tr>
              <a:tr h="370840">
                <a:tc>
                  <a:txBody>
                    <a:bodyPr/>
                    <a:lstStyle/>
                    <a:p>
                      <a:endParaRPr lang="en-US"/>
                    </a:p>
                  </a:txBody>
                  <a:tcPr/>
                </a:tc>
                <a:tc>
                  <a:txBody>
                    <a:bodyPr/>
                    <a:lstStyle/>
                    <a:p>
                      <a:r>
                        <a:rPr lang="en-US" dirty="0" smtClean="0"/>
                        <a:t>Part V </a:t>
                      </a:r>
                      <a:endParaRPr lang="en-US" dirty="0"/>
                    </a:p>
                  </a:txBody>
                  <a:tcPr/>
                </a:tc>
                <a:tc>
                  <a:txBody>
                    <a:bodyPr/>
                    <a:lstStyle/>
                    <a:p>
                      <a:r>
                        <a:rPr lang="en-US" dirty="0" smtClean="0"/>
                        <a:t>Taking the Inventories – A Baseline for</a:t>
                      </a:r>
                      <a:r>
                        <a:rPr lang="en-US" baseline="0" dirty="0" smtClean="0"/>
                        <a:t> Self-Care Planning</a:t>
                      </a:r>
                      <a:endParaRPr lang="en-US" dirty="0"/>
                    </a:p>
                  </a:txBody>
                  <a:tcPr/>
                </a:tc>
              </a:tr>
              <a:tr h="370840">
                <a:tc>
                  <a:txBody>
                    <a:bodyPr/>
                    <a:lstStyle/>
                    <a:p>
                      <a:endParaRPr lang="en-US"/>
                    </a:p>
                  </a:txBody>
                  <a:tcPr/>
                </a:tc>
                <a:tc>
                  <a:txBody>
                    <a:bodyPr/>
                    <a:lstStyle/>
                    <a:p>
                      <a:r>
                        <a:rPr lang="en-US" dirty="0" smtClean="0"/>
                        <a:t>Part VI</a:t>
                      </a:r>
                      <a:endParaRPr lang="en-US" dirty="0"/>
                    </a:p>
                  </a:txBody>
                  <a:tcPr/>
                </a:tc>
                <a:tc>
                  <a:txBody>
                    <a:bodyPr/>
                    <a:lstStyle/>
                    <a:p>
                      <a:r>
                        <a:rPr lang="en-US" dirty="0" smtClean="0"/>
                        <a:t>Taking Action!</a:t>
                      </a:r>
                      <a:r>
                        <a:rPr lang="en-US" baseline="0" dirty="0" smtClean="0"/>
                        <a:t> Implementing a Self-Care Plan</a:t>
                      </a:r>
                      <a:endParaRPr lang="en-US" dirty="0"/>
                    </a:p>
                  </a:txBody>
                  <a:tcPr/>
                </a:tc>
              </a:tr>
              <a:tr h="370840">
                <a:tc>
                  <a:txBody>
                    <a:bodyPr/>
                    <a:lstStyle/>
                    <a:p>
                      <a:r>
                        <a:rPr lang="en-US" dirty="0" smtClean="0"/>
                        <a:t>1400</a:t>
                      </a:r>
                      <a:endParaRPr lang="en-US" dirty="0"/>
                    </a:p>
                  </a:txBody>
                  <a:tcPr/>
                </a:tc>
                <a:tc>
                  <a:txBody>
                    <a:bodyPr/>
                    <a:lstStyle/>
                    <a:p>
                      <a:endParaRPr lang="en-US" dirty="0"/>
                    </a:p>
                  </a:txBody>
                  <a:tcPr/>
                </a:tc>
                <a:tc>
                  <a:txBody>
                    <a:bodyPr/>
                    <a:lstStyle/>
                    <a:p>
                      <a:r>
                        <a:rPr lang="en-US" dirty="0" smtClean="0"/>
                        <a:t>Daily</a:t>
                      </a:r>
                      <a:r>
                        <a:rPr lang="en-US" baseline="0" dirty="0" smtClean="0"/>
                        <a:t> Wrap-Up</a:t>
                      </a:r>
                      <a:endParaRPr lang="en-US" dirty="0"/>
                    </a:p>
                  </a:txBody>
                  <a:tcPr/>
                </a:tc>
              </a:tr>
            </a:tbl>
          </a:graphicData>
        </a:graphic>
      </p:graphicFrame>
    </p:spTree>
    <p:extLst>
      <p:ext uri="{BB962C8B-B14F-4D97-AF65-F5344CB8AC3E}">
        <p14:creationId xmlns:p14="http://schemas.microsoft.com/office/powerpoint/2010/main" val="29956756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3600" dirty="0"/>
              <a:t>Wrap-Up</a:t>
            </a:r>
            <a:br>
              <a:rPr lang="en-US" sz="3600" dirty="0"/>
            </a:br>
            <a:r>
              <a:rPr lang="en-US" sz="3600" dirty="0" smtClean="0"/>
              <a:t>The Joy of Your Work</a:t>
            </a:r>
            <a:br>
              <a:rPr lang="en-US" sz="3600" dirty="0" smtClean="0"/>
            </a:br>
            <a:r>
              <a:rPr lang="en-US" sz="1800" dirty="0" smtClean="0"/>
              <a:t>by Kathy Regan Figley</a:t>
            </a:r>
            <a:endParaRPr lang="en-US" dirty="0"/>
          </a:p>
        </p:txBody>
      </p:sp>
      <p:sp>
        <p:nvSpPr>
          <p:cNvPr id="3" name="Content Placeholder 2"/>
          <p:cNvSpPr>
            <a:spLocks noGrp="1"/>
          </p:cNvSpPr>
          <p:nvPr>
            <p:ph idx="1"/>
          </p:nvPr>
        </p:nvSpPr>
        <p:spPr/>
        <p:txBody>
          <a:bodyPr/>
          <a:lstStyle/>
          <a:p>
            <a:pPr eaLnBrk="1" hangingPunct="1">
              <a:lnSpc>
                <a:spcPct val="90000"/>
              </a:lnSpc>
              <a:buFont typeface="Wingdings" pitchFamily="2" charset="2"/>
              <a:buNone/>
              <a:defRPr/>
            </a:pPr>
            <a:r>
              <a:rPr lang="en-US" sz="2400" dirty="0" smtClean="0"/>
              <a:t>The joy of your work </a:t>
            </a:r>
          </a:p>
          <a:p>
            <a:pPr eaLnBrk="1" hangingPunct="1">
              <a:lnSpc>
                <a:spcPct val="90000"/>
              </a:lnSpc>
              <a:buFont typeface="Wingdings" pitchFamily="2" charset="2"/>
              <a:buNone/>
              <a:defRPr/>
            </a:pPr>
            <a:r>
              <a:rPr lang="en-US" sz="2400" dirty="0" smtClean="0"/>
              <a:t>is tarnished by their stories.</a:t>
            </a:r>
          </a:p>
          <a:p>
            <a:pPr eaLnBrk="1" hangingPunct="1">
              <a:lnSpc>
                <a:spcPct val="90000"/>
              </a:lnSpc>
              <a:buFont typeface="Wingdings" pitchFamily="2" charset="2"/>
              <a:buNone/>
              <a:defRPr/>
            </a:pPr>
            <a:r>
              <a:rPr lang="en-US" sz="2400" dirty="0" smtClean="0"/>
              <a:t>Their pain is your pain.</a:t>
            </a:r>
          </a:p>
          <a:p>
            <a:pPr eaLnBrk="1" hangingPunct="1">
              <a:lnSpc>
                <a:spcPct val="90000"/>
              </a:lnSpc>
              <a:buFont typeface="Wingdings" pitchFamily="2" charset="2"/>
              <a:buNone/>
              <a:defRPr/>
            </a:pPr>
            <a:endParaRPr lang="en-US" sz="1050" dirty="0" smtClean="0"/>
          </a:p>
          <a:p>
            <a:pPr eaLnBrk="1" hangingPunct="1">
              <a:lnSpc>
                <a:spcPct val="90000"/>
              </a:lnSpc>
              <a:buFont typeface="Wingdings" pitchFamily="2" charset="2"/>
              <a:buNone/>
              <a:defRPr/>
            </a:pPr>
            <a:r>
              <a:rPr lang="en-US" sz="2400" dirty="0" smtClean="0"/>
              <a:t>  Flashes, images</a:t>
            </a:r>
          </a:p>
          <a:p>
            <a:pPr eaLnBrk="1" hangingPunct="1">
              <a:lnSpc>
                <a:spcPct val="90000"/>
              </a:lnSpc>
              <a:buFont typeface="Wingdings" pitchFamily="2" charset="2"/>
              <a:buNone/>
              <a:defRPr/>
            </a:pPr>
            <a:r>
              <a:rPr lang="en-US" sz="2400" dirty="0" smtClean="0"/>
              <a:t>  still with you when you’re sleeping</a:t>
            </a:r>
          </a:p>
          <a:p>
            <a:pPr eaLnBrk="1" hangingPunct="1">
              <a:lnSpc>
                <a:spcPct val="90000"/>
              </a:lnSpc>
              <a:buFont typeface="Wingdings" pitchFamily="2" charset="2"/>
              <a:buNone/>
              <a:defRPr/>
            </a:pPr>
            <a:r>
              <a:rPr lang="en-US" sz="2400" dirty="0" smtClean="0"/>
              <a:t>  do not serve you well.</a:t>
            </a:r>
          </a:p>
          <a:p>
            <a:pPr eaLnBrk="1" hangingPunct="1">
              <a:lnSpc>
                <a:spcPct val="90000"/>
              </a:lnSpc>
              <a:buFont typeface="Wingdings" pitchFamily="2" charset="2"/>
              <a:buNone/>
              <a:defRPr/>
            </a:pPr>
            <a:endParaRPr lang="en-US" sz="1100" dirty="0" smtClean="0"/>
          </a:p>
          <a:p>
            <a:pPr eaLnBrk="1" hangingPunct="1">
              <a:lnSpc>
                <a:spcPct val="90000"/>
              </a:lnSpc>
              <a:buFont typeface="Wingdings" pitchFamily="2" charset="2"/>
              <a:buNone/>
              <a:defRPr/>
            </a:pPr>
            <a:r>
              <a:rPr lang="en-US" sz="2400" dirty="0" smtClean="0"/>
              <a:t>    You know what you need</a:t>
            </a:r>
          </a:p>
          <a:p>
            <a:pPr eaLnBrk="1" hangingPunct="1">
              <a:lnSpc>
                <a:spcPct val="90000"/>
              </a:lnSpc>
              <a:buFont typeface="Wingdings" pitchFamily="2" charset="2"/>
              <a:buNone/>
              <a:defRPr/>
            </a:pPr>
            <a:r>
              <a:rPr lang="en-US" sz="2400" dirty="0" smtClean="0"/>
              <a:t>    to rejuvenate at depth.</a:t>
            </a:r>
          </a:p>
          <a:p>
            <a:pPr eaLnBrk="1" hangingPunct="1">
              <a:lnSpc>
                <a:spcPct val="90000"/>
              </a:lnSpc>
              <a:buFont typeface="Wingdings" pitchFamily="2" charset="2"/>
              <a:buNone/>
              <a:defRPr/>
            </a:pPr>
            <a:r>
              <a:rPr lang="en-US" sz="2400" dirty="0" smtClean="0"/>
              <a:t>    Take care of yourself. </a:t>
            </a:r>
          </a:p>
          <a:p>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1410334700"/>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 for a great day!</a:t>
            </a:r>
            <a:endParaRPr lang="en-US" dirty="0"/>
          </a:p>
        </p:txBody>
      </p:sp>
      <p:sp>
        <p:nvSpPr>
          <p:cNvPr id="3" name="Subtitle 2"/>
          <p:cNvSpPr>
            <a:spLocks noGrp="1"/>
          </p:cNvSpPr>
          <p:nvPr>
            <p:ph type="subTitle" idx="1"/>
          </p:nvPr>
        </p:nvSpPr>
        <p:spPr/>
        <p:txBody>
          <a:bodyPr/>
          <a:lstStyle/>
          <a:p>
            <a:r>
              <a:rPr lang="en-US" dirty="0" smtClean="0"/>
              <a:t>Wishing you safe travel and a good weekend.</a:t>
            </a:r>
            <a:endParaRPr lang="en-US" dirty="0"/>
          </a:p>
        </p:txBody>
      </p:sp>
    </p:spTree>
    <p:extLst>
      <p:ext uri="{BB962C8B-B14F-4D97-AF65-F5344CB8AC3E}">
        <p14:creationId xmlns:p14="http://schemas.microsoft.com/office/powerpoint/2010/main" val="892090218"/>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658797726"/>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38916" name="Rectangle 2"/>
          <p:cNvSpPr>
            <a:spLocks noGrp="1" noChangeArrowheads="1"/>
          </p:cNvSpPr>
          <p:nvPr>
            <p:ph type="title"/>
          </p:nvPr>
        </p:nvSpPr>
        <p:spPr/>
        <p:txBody>
          <a:bodyPr/>
          <a:lstStyle/>
          <a:p>
            <a:pPr eaLnBrk="1" hangingPunct="1"/>
            <a:r>
              <a:rPr lang="en-US" sz="2900" dirty="0" smtClean="0"/>
              <a:t>Traumatic Experience (primary and secondary) can cause us to forget who we are at the deepest levels</a:t>
            </a:r>
          </a:p>
        </p:txBody>
      </p:sp>
      <p:sp>
        <p:nvSpPr>
          <p:cNvPr id="38917" name="Rectangle 3"/>
          <p:cNvSpPr>
            <a:spLocks noGrp="1" noChangeArrowheads="1"/>
          </p:cNvSpPr>
          <p:nvPr>
            <p:ph type="body" idx="1"/>
          </p:nvPr>
        </p:nvSpPr>
        <p:spPr/>
        <p:txBody>
          <a:bodyPr/>
          <a:lstStyle/>
          <a:p>
            <a:pPr eaLnBrk="1" hangingPunct="1">
              <a:lnSpc>
                <a:spcPct val="90000"/>
              </a:lnSpc>
            </a:pPr>
            <a:r>
              <a:rPr lang="en-US" smtClean="0"/>
              <a:t>Our relationship to something bigger than ourselves may be damaged</a:t>
            </a:r>
          </a:p>
          <a:p>
            <a:pPr eaLnBrk="1" hangingPunct="1">
              <a:lnSpc>
                <a:spcPct val="90000"/>
              </a:lnSpc>
            </a:pPr>
            <a:r>
              <a:rPr lang="en-US" smtClean="0"/>
              <a:t>Our connection to all that nourishes us within our souls may be ruptured</a:t>
            </a:r>
          </a:p>
          <a:p>
            <a:pPr eaLnBrk="1" hangingPunct="1">
              <a:lnSpc>
                <a:spcPct val="90000"/>
              </a:lnSpc>
            </a:pPr>
            <a:r>
              <a:rPr lang="en-US" smtClean="0"/>
              <a:t>It is usually at a time of crisis that counseling may be sought</a:t>
            </a:r>
          </a:p>
          <a:p>
            <a:pPr eaLnBrk="1" hangingPunct="1">
              <a:lnSpc>
                <a:spcPct val="90000"/>
              </a:lnSpc>
            </a:pPr>
            <a:endParaRPr lang="en-US" smtClean="0"/>
          </a:p>
        </p:txBody>
      </p:sp>
    </p:spTree>
    <p:extLst>
      <p:ext uri="{BB962C8B-B14F-4D97-AF65-F5344CB8AC3E}">
        <p14:creationId xmlns:p14="http://schemas.microsoft.com/office/powerpoint/2010/main" val="4096823182"/>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40964" name="Rectangle 2"/>
          <p:cNvSpPr>
            <a:spLocks noGrp="1" noChangeArrowheads="1"/>
          </p:cNvSpPr>
          <p:nvPr>
            <p:ph type="title"/>
          </p:nvPr>
        </p:nvSpPr>
        <p:spPr/>
        <p:txBody>
          <a:bodyPr/>
          <a:lstStyle/>
          <a:p>
            <a:pPr eaLnBrk="1" hangingPunct="1"/>
            <a:r>
              <a:rPr lang="en-US" sz="2500" smtClean="0"/>
              <a:t>To be reminded of our spiritual nature is to facilitate spiritual connection… then one can </a:t>
            </a:r>
          </a:p>
        </p:txBody>
      </p:sp>
      <p:sp>
        <p:nvSpPr>
          <p:cNvPr id="40965" name="Rectangle 3"/>
          <p:cNvSpPr>
            <a:spLocks noGrp="1" noChangeArrowheads="1"/>
          </p:cNvSpPr>
          <p:nvPr>
            <p:ph type="body" idx="1"/>
          </p:nvPr>
        </p:nvSpPr>
        <p:spPr/>
        <p:txBody>
          <a:bodyPr/>
          <a:lstStyle/>
          <a:p>
            <a:pPr algn="ctr" eaLnBrk="1" hangingPunct="1">
              <a:lnSpc>
                <a:spcPct val="90000"/>
              </a:lnSpc>
              <a:buFont typeface="Wingdings" pitchFamily="2" charset="2"/>
              <a:buNone/>
            </a:pPr>
            <a:r>
              <a:rPr lang="en-US" sz="5100" smtClean="0"/>
              <a:t>Make meaning of event</a:t>
            </a:r>
          </a:p>
          <a:p>
            <a:pPr algn="ctr" eaLnBrk="1" hangingPunct="1">
              <a:lnSpc>
                <a:spcPct val="90000"/>
              </a:lnSpc>
              <a:buFont typeface="Wingdings" pitchFamily="2" charset="2"/>
              <a:buNone/>
            </a:pPr>
            <a:r>
              <a:rPr lang="en-US" smtClean="0"/>
              <a:t>At a spiritual level, the counselor must be clear in own spiritual life and able to make meaning of own traumas.</a:t>
            </a:r>
          </a:p>
          <a:p>
            <a:pPr algn="ctr" eaLnBrk="1" hangingPunct="1">
              <a:lnSpc>
                <a:spcPct val="90000"/>
              </a:lnSpc>
              <a:buFont typeface="Wingdings" pitchFamily="2" charset="2"/>
              <a:buNone/>
            </a:pPr>
            <a:r>
              <a:rPr lang="en-US" smtClean="0"/>
              <a:t>As a mental health professional level, the counselor must understand the ways in which exposure to trauma effects the spiritual life.</a:t>
            </a:r>
          </a:p>
        </p:txBody>
      </p:sp>
    </p:spTree>
    <p:extLst>
      <p:ext uri="{BB962C8B-B14F-4D97-AF65-F5344CB8AC3E}">
        <p14:creationId xmlns:p14="http://schemas.microsoft.com/office/powerpoint/2010/main" val="1981444853"/>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48132" name="Rectangle 2"/>
          <p:cNvSpPr>
            <a:spLocks noGrp="1" noChangeArrowheads="1"/>
          </p:cNvSpPr>
          <p:nvPr>
            <p:ph type="title"/>
          </p:nvPr>
        </p:nvSpPr>
        <p:spPr/>
        <p:txBody>
          <a:bodyPr/>
          <a:lstStyle/>
          <a:p>
            <a:pPr eaLnBrk="1" hangingPunct="1"/>
            <a:r>
              <a:rPr lang="en-US" sz="2900" smtClean="0"/>
              <a:t>By taking the assessment and creating a self care plan you have demonstrated</a:t>
            </a:r>
          </a:p>
        </p:txBody>
      </p:sp>
      <p:sp>
        <p:nvSpPr>
          <p:cNvPr id="48133" name="Rectangle 3"/>
          <p:cNvSpPr>
            <a:spLocks noGrp="1" noChangeArrowheads="1"/>
          </p:cNvSpPr>
          <p:nvPr>
            <p:ph type="body" idx="1"/>
          </p:nvPr>
        </p:nvSpPr>
        <p:spPr/>
        <p:txBody>
          <a:bodyPr/>
          <a:lstStyle/>
          <a:p>
            <a:pPr eaLnBrk="1" hangingPunct="1"/>
            <a:r>
              <a:rPr lang="en-US" smtClean="0"/>
              <a:t>Courage, compassion and a willingness to take risk to change the status quo so that military personnel and caretakers alike will thrive.</a:t>
            </a:r>
          </a:p>
          <a:p>
            <a:pPr eaLnBrk="1" hangingPunct="1"/>
            <a:r>
              <a:rPr lang="en-US" smtClean="0"/>
              <a:t>You are the beginning of cultural change.</a:t>
            </a:r>
          </a:p>
          <a:p>
            <a:pPr lvl="1" algn="ctr" eaLnBrk="1" hangingPunct="1">
              <a:buFontTx/>
              <a:buNone/>
            </a:pPr>
            <a:r>
              <a:rPr lang="en-US" sz="3000" smtClean="0"/>
              <a:t>THANK YOU!</a:t>
            </a:r>
          </a:p>
        </p:txBody>
      </p:sp>
    </p:spTree>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smtClean="0"/>
              <a:t>(c) Figley Institute 2013</a:t>
            </a:r>
            <a:endParaRPr lang="en-US"/>
          </a:p>
        </p:txBody>
      </p:sp>
      <p:sp>
        <p:nvSpPr>
          <p:cNvPr id="47108" name="Rectangle 2"/>
          <p:cNvSpPr>
            <a:spLocks noGrp="1" noChangeArrowheads="1"/>
          </p:cNvSpPr>
          <p:nvPr>
            <p:ph type="title"/>
          </p:nvPr>
        </p:nvSpPr>
        <p:spPr/>
        <p:txBody>
          <a:bodyPr/>
          <a:lstStyle/>
          <a:p>
            <a:pPr eaLnBrk="1" hangingPunct="1">
              <a:buFont typeface="Wingdings" pitchFamily="2" charset="2"/>
              <a:buNone/>
            </a:pPr>
            <a:r>
              <a:rPr lang="en-US" sz="2500" dirty="0" smtClean="0"/>
              <a:t>Conclusion</a:t>
            </a:r>
          </a:p>
        </p:txBody>
      </p:sp>
      <p:sp>
        <p:nvSpPr>
          <p:cNvPr id="47109" name="Rectangle 3"/>
          <p:cNvSpPr>
            <a:spLocks noGrp="1" noChangeArrowheads="1"/>
          </p:cNvSpPr>
          <p:nvPr>
            <p:ph type="body" idx="1"/>
          </p:nvPr>
        </p:nvSpPr>
        <p:spPr/>
        <p:txBody>
          <a:bodyPr/>
          <a:lstStyle/>
          <a:p>
            <a:pPr eaLnBrk="1" hangingPunct="1"/>
            <a:r>
              <a:rPr lang="en-US" smtClean="0"/>
              <a:t>Making a commitment to attend to one’s own self care takes courage.</a:t>
            </a:r>
          </a:p>
          <a:p>
            <a:pPr eaLnBrk="1" hangingPunct="1"/>
            <a:r>
              <a:rPr lang="en-US" smtClean="0"/>
              <a:t>Supporting others in attending to their self care and growth takes compassion</a:t>
            </a:r>
          </a:p>
          <a:p>
            <a:pPr eaLnBrk="1" hangingPunct="1"/>
            <a:r>
              <a:rPr lang="en-US" smtClean="0"/>
              <a:t>To institute a culture that honors and nourishes its Caregivers involves risk.</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Course Goal (p. 1)</a:t>
            </a:r>
            <a:endParaRPr lang="en-US" dirty="0"/>
          </a:p>
        </p:txBody>
      </p:sp>
      <p:sp>
        <p:nvSpPr>
          <p:cNvPr id="3" name="Content Placeholder 2"/>
          <p:cNvSpPr>
            <a:spLocks noGrp="1"/>
          </p:cNvSpPr>
          <p:nvPr>
            <p:ph idx="1"/>
          </p:nvPr>
        </p:nvSpPr>
        <p:spPr/>
        <p:txBody>
          <a:bodyPr/>
          <a:lstStyle/>
          <a:p>
            <a:pPr marL="0" indent="0">
              <a:buNone/>
            </a:pPr>
            <a:r>
              <a:rPr lang="en-US" dirty="0" smtClean="0"/>
              <a:t>To provide each participant with the knowledge and skills necessary to reduce the secondary impact of working with traumatized populations.</a:t>
            </a:r>
          </a:p>
          <a:p>
            <a:endParaRPr lang="en-US" dirty="0"/>
          </a:p>
        </p:txBody>
      </p:sp>
      <p:sp>
        <p:nvSpPr>
          <p:cNvPr id="4" name="Date Placeholder 3"/>
          <p:cNvSpPr>
            <a:spLocks noGrp="1"/>
          </p:cNvSpPr>
          <p:nvPr>
            <p:ph type="dt" sz="half" idx="10"/>
          </p:nvPr>
        </p:nvSpPr>
        <p:spPr/>
        <p:txBody>
          <a:bodyPr/>
          <a:lstStyle/>
          <a:p>
            <a:r>
              <a:rPr lang="en-US" smtClean="0"/>
              <a:t>(c) Figley Institute 2013</a:t>
            </a:r>
            <a:endParaRPr lang="en-US"/>
          </a:p>
        </p:txBody>
      </p:sp>
    </p:spTree>
    <p:extLst>
      <p:ext uri="{BB962C8B-B14F-4D97-AF65-F5344CB8AC3E}">
        <p14:creationId xmlns:p14="http://schemas.microsoft.com/office/powerpoint/2010/main" val="41739163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quick (humorous) stress test…</a:t>
            </a:r>
            <a:endParaRPr lang="en-US" dirty="0"/>
          </a:p>
        </p:txBody>
      </p:sp>
      <p:sp>
        <p:nvSpPr>
          <p:cNvPr id="3" name="Content Placeholder 2"/>
          <p:cNvSpPr>
            <a:spLocks noGrp="1"/>
          </p:cNvSpPr>
          <p:nvPr>
            <p:ph idx="1"/>
          </p:nvPr>
        </p:nvSpPr>
        <p:spPr/>
        <p:txBody>
          <a:bodyPr/>
          <a:lstStyle/>
          <a:p>
            <a:pPr marL="0" indent="0" algn="ctr">
              <a:buNone/>
            </a:pPr>
            <a:r>
              <a:rPr lang="en-US" dirty="0" smtClean="0">
                <a:hlinkClick r:id="rId2" action="ppaction://hlinkfile"/>
              </a:rPr>
              <a:t>Video</a:t>
            </a:r>
            <a:r>
              <a:rPr lang="en-US" dirty="0" smtClean="0"/>
              <a:t> – </a:t>
            </a:r>
          </a:p>
          <a:p>
            <a:pPr marL="0" indent="0" algn="ctr">
              <a:buNone/>
            </a:pPr>
            <a:r>
              <a:rPr lang="en-US" dirty="0" smtClean="0"/>
              <a:t>skateboarder observed incident</a:t>
            </a:r>
          </a:p>
          <a:p>
            <a:pPr marL="0" indent="0" algn="ctr">
              <a:buNone/>
            </a:pPr>
            <a:endParaRPr lang="en-US" dirty="0"/>
          </a:p>
          <a:p>
            <a:pPr marL="0" indent="0" algn="ctr">
              <a:buNone/>
            </a:pPr>
            <a:r>
              <a:rPr lang="en-US" dirty="0" smtClean="0"/>
              <a:t>With whom do you identify?</a:t>
            </a:r>
          </a:p>
          <a:p>
            <a:pPr marL="0" indent="0" algn="ctr">
              <a:buNone/>
            </a:pPr>
            <a:r>
              <a:rPr lang="en-US" dirty="0" smtClean="0"/>
              <a:t>Driver? Pedestrian? Skateboarders?</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(c) Figley Institute 2013</a:t>
            </a:r>
            <a:endParaRPr lang="en-US"/>
          </a:p>
        </p:txBody>
      </p:sp>
    </p:spTree>
    <p:extLst>
      <p:ext uri="{BB962C8B-B14F-4D97-AF65-F5344CB8AC3E}">
        <p14:creationId xmlns:p14="http://schemas.microsoft.com/office/powerpoint/2010/main" val="258326939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7606</TotalTime>
  <Words>2843</Words>
  <Application>Microsoft Macintosh PowerPoint</Application>
  <PresentationFormat>On-screen Show (4:3)</PresentationFormat>
  <Paragraphs>529</Paragraphs>
  <Slides>76</Slides>
  <Notes>18</Notes>
  <HiddenSlides>5</HiddenSlides>
  <MMClips>0</MMClips>
  <ScaleCrop>false</ScaleCrop>
  <HeadingPairs>
    <vt:vector size="4" baseType="variant">
      <vt:variant>
        <vt:lpstr>Theme</vt:lpstr>
      </vt:variant>
      <vt:variant>
        <vt:i4>4</vt:i4>
      </vt:variant>
      <vt:variant>
        <vt:lpstr>Slide Titles</vt:lpstr>
      </vt:variant>
      <vt:variant>
        <vt:i4>76</vt:i4>
      </vt:variant>
    </vt:vector>
  </HeadingPairs>
  <TitlesOfParts>
    <vt:vector size="80" baseType="lpstr">
      <vt:lpstr>Studio</vt:lpstr>
      <vt:lpstr>2_Custom Design</vt:lpstr>
      <vt:lpstr>1_Custom Design</vt:lpstr>
      <vt:lpstr>Custom Design</vt:lpstr>
      <vt:lpstr>Compassion Fatigue Educator  Certification Course </vt:lpstr>
      <vt:lpstr>Presented  2013 September 12 – 08000-01400 Ft. Sam Houston San Antonio, Texas</vt:lpstr>
      <vt:lpstr>Dedication </vt:lpstr>
      <vt:lpstr>Acknowledgements </vt:lpstr>
      <vt:lpstr>Gratitude</vt:lpstr>
      <vt:lpstr>Introduction</vt:lpstr>
      <vt:lpstr>Agenda  Participant Guide Overview</vt:lpstr>
      <vt:lpstr>Course Goal (p. 1)</vt:lpstr>
      <vt:lpstr>A quick (humorous) stress test…</vt:lpstr>
      <vt:lpstr>Course Objectives (p. 1)</vt:lpstr>
      <vt:lpstr>PowerPoint Presentation</vt:lpstr>
      <vt:lpstr>PowerPoint Presentation</vt:lpstr>
      <vt:lpstr>PowerPoint Presentation</vt:lpstr>
      <vt:lpstr>PowerPoint Presentation</vt:lpstr>
      <vt:lpstr>PowerPoint Presentation</vt:lpstr>
      <vt:lpstr>Getting to Know You</vt:lpstr>
      <vt:lpstr>A bit about me Education</vt:lpstr>
      <vt:lpstr>A bit about me - Experience</vt:lpstr>
      <vt:lpstr>Agenda  </vt:lpstr>
      <vt:lpstr>Definitions</vt:lpstr>
      <vt:lpstr>Video:  When Helping Hurts</vt:lpstr>
      <vt:lpstr>Primary Stress Injuries (p. 2)</vt:lpstr>
      <vt:lpstr>Secondary Stress Injuries (p. 4)</vt:lpstr>
      <vt:lpstr>Burnout (p. 5)</vt:lpstr>
      <vt:lpstr>Shared Trauma (p. 5)</vt:lpstr>
      <vt:lpstr>Resilience (p. 6)</vt:lpstr>
      <vt:lpstr>Post-Traumatic Growth (p. 6)</vt:lpstr>
      <vt:lpstr>Getting Started – Standards of Self Care</vt:lpstr>
      <vt:lpstr>Create Case Study (15 minutes)</vt:lpstr>
      <vt:lpstr>Report Out (Present)  In 2-3 minutes, provide the following information.</vt:lpstr>
      <vt:lpstr>PowerPoint Presentation</vt:lpstr>
      <vt:lpstr>SoSC-I. Purpose of Guidelines (p. 7)</vt:lpstr>
      <vt:lpstr>Model of Compassion Stress and Fatigue (p. 44)</vt:lpstr>
      <vt:lpstr>SoSC-II. Ethical Principles (p. 7)</vt:lpstr>
      <vt:lpstr>SoSC-III. Humane Practice of Self Care (p. 7)</vt:lpstr>
      <vt:lpstr>SoSC-IV. Appreciation and Compensation (p. 7)</vt:lpstr>
      <vt:lpstr>Committing to Self Care</vt:lpstr>
      <vt:lpstr>SoSC-V. Establishing and Maintaining Wellness (p. 8)</vt:lpstr>
      <vt:lpstr>Caregiver Resilience Model  (p. 45)</vt:lpstr>
      <vt:lpstr>Attitude is everything</vt:lpstr>
      <vt:lpstr>Taking the Inventories –  A Baseline for elf-Care Planning </vt:lpstr>
      <vt:lpstr>SoSC-VI. Inventory of Self-Care Practice – Personal (p. 8)</vt:lpstr>
      <vt:lpstr>Self-Assessments (SA 1-6) p. 11</vt:lpstr>
      <vt:lpstr>Caregiver Resilience Model  (p. 45)</vt:lpstr>
      <vt:lpstr>SoSC-VII. Inventory of Self-Care Practice - Professional (p. 9)</vt:lpstr>
      <vt:lpstr>Activity: Case Study</vt:lpstr>
      <vt:lpstr>Taking Action! Implementing a  Self-Care Plan</vt:lpstr>
      <vt:lpstr>Chaplain Pat</vt:lpstr>
      <vt:lpstr>Chaplain Pat (continued)</vt:lpstr>
      <vt:lpstr>Chaplain Pat (continued)</vt:lpstr>
      <vt:lpstr>I’m FINE!</vt:lpstr>
      <vt:lpstr>Video</vt:lpstr>
      <vt:lpstr>SMART Goals</vt:lpstr>
      <vt:lpstr>SoSC-VIII. Prevention Plan Development  (p. 10)</vt:lpstr>
      <vt:lpstr>Strategies for Inducing Relaxation Response (p. 40)</vt:lpstr>
      <vt:lpstr>Compassion Stress Management Techniques (Table 4, p. 41)</vt:lpstr>
      <vt:lpstr>Honor All Living Things We are all One </vt:lpstr>
      <vt:lpstr>Be True to Who You Are</vt:lpstr>
      <vt:lpstr>Live Fully in the Moment</vt:lpstr>
      <vt:lpstr>Be Gentle with Yourself</vt:lpstr>
      <vt:lpstr>Create your own mantra (and teach others to do the same)</vt:lpstr>
      <vt:lpstr>Professional Care</vt:lpstr>
      <vt:lpstr>Trauma-Informed Care http://www.samhsa.gov/nctic/trauma.asp</vt:lpstr>
      <vt:lpstr>PowerPoint Presentation</vt:lpstr>
      <vt:lpstr>PowerPoint Presentation</vt:lpstr>
      <vt:lpstr>PowerPoint Presentation</vt:lpstr>
      <vt:lpstr>PowerPoint Presentation</vt:lpstr>
      <vt:lpstr>Activity: Case Study</vt:lpstr>
      <vt:lpstr>Report Out &amp; Discussion</vt:lpstr>
      <vt:lpstr>Wrap-Up The Joy of Your Work by Kathy Regan Figley</vt:lpstr>
      <vt:lpstr>Thank you for a great day!</vt:lpstr>
      <vt:lpstr>PowerPoint Presentation</vt:lpstr>
      <vt:lpstr>Traumatic Experience (primary and secondary) can cause us to forget who we are at the deepest levels</vt:lpstr>
      <vt:lpstr>To be reminded of our spiritual nature is to facilitate spiritual connection… then one can </vt:lpstr>
      <vt:lpstr>By taking the assessment and creating a self care plan you have demonstrated</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Afternoon</dc:title>
  <dc:creator>Kathy Regan Figley</dc:creator>
  <cp:lastModifiedBy>Kathleen Regan Figley</cp:lastModifiedBy>
  <cp:revision>288</cp:revision>
  <cp:lastPrinted>2013-09-11T12:57:49Z</cp:lastPrinted>
  <dcterms:created xsi:type="dcterms:W3CDTF">2008-10-20T12:45:15Z</dcterms:created>
  <dcterms:modified xsi:type="dcterms:W3CDTF">2013-10-17T14:33:35Z</dcterms:modified>
</cp:coreProperties>
</file>